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0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596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656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22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260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51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037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600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637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468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990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994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B40A6-2940-4D05-B380-E539AFFB5ADE}" type="datetimeFigureOut">
              <a:rPr lang="en-IN" smtClean="0"/>
              <a:t>29-06-2021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FD4AC-4E9A-4045-B7B2-23008C866F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500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838200"/>
            <a:ext cx="525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/>
              <a:t>CHE-HC-2024</a:t>
            </a:r>
            <a:r>
              <a:rPr lang="en-IN" sz="2400" dirty="0"/>
              <a:t>: </a:t>
            </a:r>
            <a:r>
              <a:rPr lang="en-IN" sz="2400" b="1" dirty="0"/>
              <a:t>PHYSICAL CHEMISTRY II</a:t>
            </a:r>
            <a:br>
              <a:rPr lang="en-IN" sz="2400" b="1" dirty="0"/>
            </a:br>
            <a:endParaRPr lang="en-IN" sz="2400" b="1" dirty="0" smtClean="0"/>
          </a:p>
          <a:p>
            <a:pPr algn="ctr"/>
            <a:r>
              <a:rPr lang="en-IN" sz="2400" b="1" dirty="0" smtClean="0"/>
              <a:t>Chemical Thermodynamics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060848"/>
            <a:ext cx="8136904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200" b="1" dirty="0" smtClean="0">
                <a:solidFill>
                  <a:srgbClr val="002060"/>
                </a:solidFill>
              </a:rPr>
              <a:t>Class 5: </a:t>
            </a:r>
            <a:r>
              <a:rPr lang="en-IN" sz="2000" b="1" i="1" dirty="0"/>
              <a:t>Thermochemistry: </a:t>
            </a:r>
            <a:r>
              <a:rPr lang="en-IN" sz="2000" b="1" dirty="0"/>
              <a:t>Heats of reactions: standard </a:t>
            </a:r>
            <a:r>
              <a:rPr lang="en-IN" sz="2000" b="1" dirty="0" smtClean="0"/>
              <a:t>states; enthalpy </a:t>
            </a:r>
            <a:r>
              <a:rPr lang="en-IN" sz="2000" b="1" dirty="0"/>
              <a:t>of formation of molecules </a:t>
            </a:r>
            <a:r>
              <a:rPr lang="en-IN" sz="2000" b="1" dirty="0" smtClean="0"/>
              <a:t>and ions </a:t>
            </a:r>
            <a:r>
              <a:rPr lang="en-IN" sz="2000" b="1" dirty="0"/>
              <a:t>and enthalpy of combustion and its applications; calculation of bond </a:t>
            </a:r>
            <a:r>
              <a:rPr lang="en-IN" sz="2000" b="1" dirty="0" smtClean="0"/>
              <a:t>energy, bond dissociation </a:t>
            </a:r>
            <a:r>
              <a:rPr lang="en-IN" sz="2000" b="1" dirty="0"/>
              <a:t>energy and resonance energy </a:t>
            </a:r>
            <a:r>
              <a:rPr lang="en-IN" sz="2000" b="1" dirty="0" smtClean="0"/>
              <a:t>from thermochemical </a:t>
            </a:r>
            <a:r>
              <a:rPr lang="en-IN" sz="2000" b="1" dirty="0"/>
              <a:t>data, effect of </a:t>
            </a:r>
            <a:r>
              <a:rPr lang="en-IN" sz="2000" b="1" dirty="0" smtClean="0"/>
              <a:t>temperature (Kirchhoff’s </a:t>
            </a:r>
            <a:r>
              <a:rPr lang="en-IN" sz="2000" b="1" dirty="0"/>
              <a:t>equations) and pressure on enthalpy of reactions. </a:t>
            </a:r>
            <a:r>
              <a:rPr lang="en-IN" sz="2000" b="1" dirty="0" smtClean="0"/>
              <a:t>Adiabatic flame temperature, explosion </a:t>
            </a:r>
            <a:r>
              <a:rPr lang="en-IN" sz="2000" b="1" dirty="0"/>
              <a:t>temperature.</a:t>
            </a:r>
            <a:endParaRPr lang="en-IN" sz="2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4852887"/>
            <a:ext cx="2924326" cy="880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By</a:t>
            </a: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Dr. </a:t>
            </a:r>
            <a:r>
              <a:rPr lang="en-US" b="1" dirty="0" err="1" smtClean="0">
                <a:solidFill>
                  <a:srgbClr val="002060"/>
                </a:solidFill>
              </a:rPr>
              <a:t>Dewan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Shahidur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Rahman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76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11560" y="545172"/>
                <a:ext cx="8136904" cy="56429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Thermochemistry </a:t>
                </a:r>
                <a:r>
                  <a:rPr lang="en-US" b="1" dirty="0">
                    <a:solidFill>
                      <a:srgbClr val="002060"/>
                    </a:solidFill>
                  </a:rPr>
                  <a:t>primarily deals with the transfer of heat between a chemical system and its surroundings when a change of phase or a chemical reaction takes place within the system.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14000"/>
                  </a:lnSpc>
                  <a:spcBef>
                    <a:spcPts val="600"/>
                  </a:spcBef>
                </a:pPr>
                <a:r>
                  <a:rPr lang="en-US" sz="2200" b="1" dirty="0">
                    <a:solidFill>
                      <a:srgbClr val="002060"/>
                    </a:solidFill>
                  </a:rPr>
                  <a:t>Enthalpy of a substance</a:t>
                </a:r>
                <a:endParaRPr lang="en-IN" sz="22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14000"/>
                  </a:lnSpc>
                </a:pPr>
                <a:r>
                  <a:rPr lang="en-US" sz="2000" b="1" dirty="0">
                    <a:solidFill>
                      <a:srgbClr val="002060"/>
                    </a:solidFill>
                  </a:rPr>
                  <a:t>Standard state of substances: </a:t>
                </a:r>
                <a:endParaRPr lang="en-US" sz="2000" b="1" dirty="0" smtClean="0">
                  <a:solidFill>
                    <a:srgbClr val="002060"/>
                  </a:solidFill>
                </a:endParaRPr>
              </a:p>
              <a:p>
                <a:pPr>
                  <a:lnSpc>
                    <a:spcPct val="114000"/>
                  </a:lnSpc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The </a:t>
                </a:r>
                <a:r>
                  <a:rPr lang="en-US" b="1" dirty="0">
                    <a:solidFill>
                      <a:srgbClr val="002060"/>
                    </a:solidFill>
                  </a:rPr>
                  <a:t>molar enthalpy of a substance is a function of temperature and pressure. i.e.,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d>
                      <m:d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𝑻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𝑷</m:t>
                        </m:r>
                      </m:e>
                    </m:d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. </a:t>
                </a:r>
                <a:endParaRPr lang="en-US" b="1" dirty="0" smtClean="0">
                  <a:solidFill>
                    <a:srgbClr val="002060"/>
                  </a:solidFill>
                </a:endParaRPr>
              </a:p>
              <a:p>
                <a:pPr>
                  <a:lnSpc>
                    <a:spcPct val="114000"/>
                  </a:lnSpc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In </a:t>
                </a:r>
                <a:r>
                  <a:rPr lang="en-US" b="1" dirty="0">
                    <a:solidFill>
                      <a:srgbClr val="002060"/>
                    </a:solidFill>
                  </a:rPr>
                  <a:t>thermodynamics, the pressure dependence is removed by defining the standard state of a substance listed in the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following.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 marL="342900" indent="-342900">
                  <a:lnSpc>
                    <a:spcPct val="114000"/>
                  </a:lnSpc>
                  <a:buFont typeface="+mj-lt"/>
                  <a:buAutoNum type="arabicPeriod"/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For </a:t>
                </a:r>
                <a:r>
                  <a:rPr lang="en-US" b="1" dirty="0">
                    <a:solidFill>
                      <a:srgbClr val="002060"/>
                    </a:solidFill>
                  </a:rPr>
                  <a:t>a pure gaseous substance, the standard state of a given temperature is the ideal gas at one bar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pressure.</a:t>
                </a:r>
              </a:p>
              <a:p>
                <a:pPr marL="342900" lvl="0" indent="-342900">
                  <a:lnSpc>
                    <a:spcPct val="114000"/>
                  </a:lnSpc>
                  <a:buFont typeface="+mj-lt"/>
                  <a:buAutoNum type="arabicPeriod"/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For </a:t>
                </a:r>
                <a:r>
                  <a:rPr lang="en-US" b="1" dirty="0">
                    <a:solidFill>
                      <a:srgbClr val="002060"/>
                    </a:solidFill>
                  </a:rPr>
                  <a:t>a pure liquid substance, the standard state of a given temperature is the pure liquid at one bar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pressure.</a:t>
                </a:r>
              </a:p>
              <a:p>
                <a:pPr marL="342900" lvl="0" indent="-342900">
                  <a:lnSpc>
                    <a:spcPct val="114000"/>
                  </a:lnSpc>
                  <a:buFont typeface="+mj-lt"/>
                  <a:buAutoNum type="arabicPeriod"/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For </a:t>
                </a:r>
                <a:r>
                  <a:rPr lang="en-US" b="1" dirty="0">
                    <a:solidFill>
                      <a:srgbClr val="002060"/>
                    </a:solidFill>
                  </a:rPr>
                  <a:t>a pure crystalline substance, the standard state of a given temperature is the pure crystalline substance at one bar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pressure.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 marL="342900" lvl="0" indent="-342900">
                  <a:lnSpc>
                    <a:spcPct val="114000"/>
                  </a:lnSpc>
                  <a:buFont typeface="+mj-lt"/>
                  <a:buAutoNum type="arabicPeriod"/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For </a:t>
                </a:r>
                <a:r>
                  <a:rPr lang="en-US" b="1" dirty="0">
                    <a:solidFill>
                      <a:srgbClr val="002060"/>
                    </a:solidFill>
                  </a:rPr>
                  <a:t>a substance of ion in solution, the standard state of a given temperature is the unit molality of the species in ideal solution at one bar pressure.</a:t>
                </a:r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45172"/>
                <a:ext cx="8136904" cy="5642955"/>
              </a:xfrm>
              <a:prstGeom prst="rect">
                <a:avLst/>
              </a:prstGeom>
              <a:blipFill rotWithShape="1">
                <a:blip r:embed="rId2"/>
                <a:stretch>
                  <a:fillRect l="-899" t="-216" r="-1049" b="-43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987824" y="116632"/>
            <a:ext cx="2439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Thermochemistry</a:t>
            </a:r>
            <a:endParaRPr lang="en-IN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1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61549" y="980728"/>
                <a:ext cx="7348895" cy="3537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The standard molar enthalpy of a substance is represented by placing the superscript to the symbol </a:t>
                </a:r>
                <a:r>
                  <a:rPr lang="en-US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b="1" dirty="0">
                    <a:solidFill>
                      <a:srgbClr val="0070C0"/>
                    </a:solidFill>
                  </a:rPr>
                  <a:t>. For example, the standard molar enthalpy of liquid water at 273K is represented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d>
                      <m:dPr>
                        <m:ctrlPr>
                          <a:rPr lang="en-IN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𝑶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𝟐𝟕𝟑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𝑲</m:t>
                        </m:r>
                      </m:e>
                    </m:d>
                  </m:oMath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000" b="1" dirty="0">
                    <a:solidFill>
                      <a:srgbClr val="002060"/>
                    </a:solidFill>
                  </a:rPr>
                  <a:t>Extent of Reaction</a:t>
                </a:r>
                <a:r>
                  <a:rPr lang="en-US" sz="2000" b="1" dirty="0" smtClean="0">
                    <a:solidFill>
                      <a:srgbClr val="002060"/>
                    </a:solidFill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0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b="1" dirty="0">
                    <a:solidFill>
                      <a:srgbClr val="002060"/>
                    </a:solidFill>
                  </a:rPr>
                  <a:t>The progress of the reaction is stated by defining the physical quantity known as extent of reaction 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𝒙𝒊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,  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𝝃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𝐀𝐦𝐨𝐮𝐧𝐭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𝐨𝐟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𝐫𝐞𝐚𝐜𝐭𝐚𝐧𝐭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𝐜𝐨𝐧𝐬𝐮𝐦𝐞𝐝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𝐨𝐫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𝐩𝐫𝐨𝐝𝐮𝐜𝐭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𝒇𝒐𝒓𝒎𝒆𝒅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𝐒𝐭𝐨𝐢𝐜𝐡𝐢𝐨𝐦𝐞𝐭𝐫𝐢𝐜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𝐧𝐮𝐦𝐛𝐞𝐫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𝐨𝐟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𝐭𝐡𝐞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𝐫𝐞𝐚𝐜𝐭𝐚𝐧𝐭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𝐨𝐫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𝒑𝒓𝒐𝒅𝒖𝒄𝒕</m:t>
                          </m:r>
                        </m:den>
                      </m:f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549" y="980728"/>
                <a:ext cx="7348895" cy="3537507"/>
              </a:xfrm>
              <a:prstGeom prst="rect">
                <a:avLst/>
              </a:prstGeom>
              <a:blipFill rotWithShape="1">
                <a:blip r:embed="rId2"/>
                <a:stretch>
                  <a:fillRect l="-82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64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3568" y="332656"/>
                <a:ext cx="7848872" cy="3093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200" b="1" dirty="0" smtClean="0">
                    <a:solidFill>
                      <a:srgbClr val="002060"/>
                    </a:solidFill>
                  </a:rPr>
                  <a:t>Enthalpy Change of a Chemical System</a:t>
                </a:r>
                <a:endParaRPr lang="en-IN" sz="22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Let the reaction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𝟓</m:t>
                          </m:r>
                        </m:sub>
                      </m:sSub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𝒈</m:t>
                          </m:r>
                        </m:e>
                      </m:d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→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𝑵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𝒈</m:t>
                          </m:r>
                        </m:e>
                      </m:d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𝒈</m:t>
                          </m:r>
                        </m:e>
                      </m:d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Enthalpy of the system to start with,  where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𝝃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, is given by 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𝒊𝒏𝒊𝒕𝒊𝒂𝒍</m:t>
                          </m:r>
                        </m:sub>
                      </m:sSub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b="1" dirty="0" smtClean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When the reaction has proceeded to the extent 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𝝃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, the amounts of reactant and the product will be</a:t>
                </a:r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32656"/>
                <a:ext cx="7848872" cy="3093154"/>
              </a:xfrm>
              <a:prstGeom prst="rect">
                <a:avLst/>
              </a:prstGeom>
              <a:blipFill rotWithShape="1">
                <a:blip r:embed="rId2"/>
                <a:stretch>
                  <a:fillRect l="-932" b="-98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2627784" y="3356992"/>
            <a:ext cx="3593291" cy="679105"/>
            <a:chOff x="0" y="0"/>
            <a:chExt cx="3593291" cy="6804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0" y="0"/>
                  <a:ext cx="3593291" cy="3700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kern="1200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𝟐</m:t>
                        </m:r>
                        <m:r>
                          <a:rPr lang="en-US" b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</m:t>
                        </m:r>
                        <m:sSub>
                          <m:sSubPr>
                            <m:ctrlPr>
                              <a:rPr lang="en-IN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𝑵</m:t>
                            </m:r>
                          </m:e>
                          <m:sub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IN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𝑶</m:t>
                            </m:r>
                          </m:e>
                          <m:sub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𝟓</m:t>
                            </m:r>
                          </m:sub>
                        </m:sSub>
                        <m:d>
                          <m:dPr>
                            <m:ctrlPr>
                              <a:rPr lang="en-IN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𝒈</m:t>
                            </m:r>
                          </m:e>
                        </m:d>
                        <m:r>
                          <a:rPr lang="en-US" b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→</m:t>
                        </m:r>
                        <m:r>
                          <a:rPr lang="en-US" b="1" i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𝟒</m:t>
                        </m:r>
                        <m:r>
                          <a:rPr lang="en-US" b="1" i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</m:t>
                        </m:r>
                        <m:r>
                          <a:rPr lang="en-US" b="1" i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𝐍</m:t>
                        </m:r>
                        <m:sSub>
                          <m:sSubPr>
                            <m:ctrlPr>
                              <a:rPr lang="en-IN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𝑶</m:t>
                            </m:r>
                          </m:e>
                          <m:sub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𝟐</m:t>
                            </m:r>
                          </m:sub>
                        </m:sSub>
                        <m:d>
                          <m:dPr>
                            <m:ctrlPr>
                              <a:rPr lang="en-IN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𝒈</m:t>
                            </m:r>
                          </m:e>
                        </m:d>
                        <m:r>
                          <a:rPr lang="en-US" b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+</m:t>
                        </m:r>
                        <m:r>
                          <a:rPr lang="en-US" b="1" i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</m:t>
                        </m:r>
                        <m:sSub>
                          <m:sSubPr>
                            <m:ctrlPr>
                              <a:rPr lang="en-IN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𝑶</m:t>
                            </m:r>
                          </m:e>
                          <m:sub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𝟐</m:t>
                            </m:r>
                          </m:sub>
                        </m:sSub>
                        <m:d>
                          <m:dPr>
                            <m:ctrlPr>
                              <a:rPr lang="en-IN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𝒈</m:t>
                            </m:r>
                          </m:e>
                        </m:d>
                      </m:oMath>
                    </m:oMathPara>
                  </a14:m>
                  <a:endParaRPr lang="en-IN" b="1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0"/>
                  <a:ext cx="3593291" cy="37005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333" r="-1864" b="-26667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2"/>
                <p:cNvSpPr txBox="1"/>
                <p:nvPr/>
              </p:nvSpPr>
              <p:spPr>
                <a:xfrm>
                  <a:off x="119529" y="310378"/>
                  <a:ext cx="1034194" cy="370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IN" b="1" i="1" kern="1200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𝒏</m:t>
                            </m:r>
                          </m:e>
                          <m:sub>
                            <m:r>
                              <a:rPr lang="en-US" b="1" i="1" kern="120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𝟎</m:t>
                            </m:r>
                          </m:sub>
                        </m:sSub>
                        <m:r>
                          <a:rPr lang="en-US" b="1" i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</m:t>
                        </m:r>
                        <m:r>
                          <a:rPr lang="en-US" b="1" i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𝟐</m:t>
                        </m:r>
                        <m:r>
                          <a:rPr lang="en-US" b="1" i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𝝃</m:t>
                        </m:r>
                      </m:oMath>
                    </m:oMathPara>
                  </a14:m>
                  <a:endParaRPr lang="en-IN" b="1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12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529" y="310378"/>
                  <a:ext cx="1034194" cy="37005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333" r="-7692" b="-26667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3"/>
                <p:cNvSpPr txBox="1"/>
                <p:nvPr/>
              </p:nvSpPr>
              <p:spPr>
                <a:xfrm>
                  <a:off x="1660845" y="308342"/>
                  <a:ext cx="498855" cy="370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kern="1200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𝟒</m:t>
                        </m:r>
                        <m:r>
                          <a:rPr lang="en-US" b="1" i="1" kern="120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𝝃</m:t>
                        </m:r>
                      </m:oMath>
                    </m:oMathPara>
                  </a14:m>
                  <a:endParaRPr lang="en-IN" b="1" dirty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13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0845" y="308342"/>
                  <a:ext cx="498855" cy="37005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197" r="-17284" b="-24590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4"/>
                <p:cNvSpPr txBox="1"/>
                <p:nvPr/>
              </p:nvSpPr>
              <p:spPr>
                <a:xfrm>
                  <a:off x="2734322" y="307535"/>
                  <a:ext cx="362022" cy="370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kern="1200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𝝃</m:t>
                        </m:r>
                      </m:oMath>
                    </m:oMathPara>
                  </a14:m>
                  <a:endParaRPr lang="en-IN" b="1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14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4322" y="307535"/>
                  <a:ext cx="362022" cy="37005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197" r="-22034" b="-24590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83568" y="4005064"/>
                <a:ext cx="7560840" cy="9626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Enthalpy of this system at this stage is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𝒇𝒊𝒏𝒂𝒍</m:t>
                          </m:r>
                        </m:sub>
                      </m:sSub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𝝃</m:t>
                          </m:r>
                        </m:e>
                      </m:d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</m:e>
                      </m:d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𝝃</m:t>
                      </m:r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𝑵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)+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𝝃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05064"/>
                <a:ext cx="7560840" cy="962699"/>
              </a:xfrm>
              <a:prstGeom prst="rect">
                <a:avLst/>
              </a:prstGeom>
              <a:blipFill rotWithShape="1">
                <a:blip r:embed="rId7"/>
                <a:stretch>
                  <a:fillRect l="-645" b="-316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05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00350" y="8338185"/>
            <a:ext cx="2233295" cy="579120"/>
            <a:chOff x="0" y="0"/>
            <a:chExt cx="2233295" cy="5802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0" y="0"/>
                  <a:ext cx="2233295" cy="27010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2 </m:t>
                        </m:r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N</m:t>
                            </m:r>
                          </m:e>
                          <m:sub>
                            <m: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O</m:t>
                            </m:r>
                          </m:e>
                          <m:sub>
                            <m: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5</m:t>
                            </m:r>
                          </m:sub>
                        </m:sSub>
                        <m:d>
                          <m:d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g</m:t>
                            </m:r>
                          </m:e>
                        </m:d>
                        <m:r>
                          <a:rPr lang="en-US" sz="1200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→4</m:t>
                        </m:r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200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N</m:t>
                        </m:r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O</m:t>
                            </m:r>
                          </m:e>
                          <m:sub>
                            <m: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g</m:t>
                            </m:r>
                          </m:e>
                        </m:d>
                        <m:r>
                          <a:rPr lang="en-US" sz="1200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+</m:t>
                        </m:r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</m:t>
                        </m:r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O</m:t>
                            </m:r>
                          </m:e>
                          <m:sub>
                            <m: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g</m:t>
                            </m:r>
                          </m:e>
                        </m:d>
                      </m:oMath>
                    </m:oMathPara>
                  </a14:m>
                  <a:endParaRPr lang="en-IN" sz="12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0"/>
                  <a:ext cx="2233295" cy="27010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2180" b="-20455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2"/>
                <p:cNvSpPr txBox="1"/>
                <p:nvPr/>
              </p:nvSpPr>
              <p:spPr>
                <a:xfrm>
                  <a:off x="119529" y="310378"/>
                  <a:ext cx="684530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0</m:t>
                            </m:r>
                          </m:sub>
                        </m:sSub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−2</m:t>
                        </m:r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𝜉</m:t>
                        </m:r>
                      </m:oMath>
                    </m:oMathPara>
                  </a14:m>
                  <a:endParaRPr lang="en-IN" sz="12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5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529" y="310378"/>
                  <a:ext cx="684530" cy="2698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r="-6250" b="-20455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3"/>
                <p:cNvSpPr txBox="1"/>
                <p:nvPr/>
              </p:nvSpPr>
              <p:spPr>
                <a:xfrm>
                  <a:off x="1030045" y="308342"/>
                  <a:ext cx="346710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4</m:t>
                        </m:r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𝜉</m:t>
                        </m:r>
                      </m:oMath>
                    </m:oMathPara>
                  </a14:m>
                  <a:endParaRPr lang="en-IN" sz="12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6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0045" y="308342"/>
                  <a:ext cx="346710" cy="26987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12281" b="-20455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4"/>
                <p:cNvSpPr txBox="1"/>
                <p:nvPr/>
              </p:nvSpPr>
              <p:spPr>
                <a:xfrm>
                  <a:off x="1743482" y="307535"/>
                  <a:ext cx="262890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𝜉</m:t>
                        </m:r>
                      </m:oMath>
                    </m:oMathPara>
                  </a14:m>
                  <a:endParaRPr lang="en-IN" sz="12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7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3482" y="307535"/>
                  <a:ext cx="262890" cy="26987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13636" b="-20455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333555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00350" y="7101408"/>
            <a:ext cx="2233295" cy="579120"/>
            <a:chOff x="0" y="0"/>
            <a:chExt cx="2233295" cy="5802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0" y="0"/>
                  <a:ext cx="2233295" cy="27010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2 </m:t>
                        </m:r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N</m:t>
                            </m:r>
                          </m:e>
                          <m:sub>
                            <m: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O</m:t>
                            </m:r>
                          </m:e>
                          <m:sub>
                            <m: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5</m:t>
                            </m:r>
                          </m:sub>
                        </m:sSub>
                        <m:d>
                          <m:d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g</m:t>
                            </m:r>
                          </m:e>
                        </m:d>
                        <m:r>
                          <a:rPr lang="en-US" sz="1200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→4</m:t>
                        </m:r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200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N</m:t>
                        </m:r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O</m:t>
                            </m:r>
                          </m:e>
                          <m:sub>
                            <m: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g</m:t>
                            </m:r>
                          </m:e>
                        </m:d>
                        <m:r>
                          <a:rPr lang="en-US" sz="1200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+</m:t>
                        </m:r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 </m:t>
                        </m:r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O</m:t>
                            </m:r>
                          </m:e>
                          <m:sub>
                            <m: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1200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g</m:t>
                            </m:r>
                          </m:e>
                        </m:d>
                      </m:oMath>
                    </m:oMathPara>
                  </a14:m>
                  <a:endParaRPr lang="en-IN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0"/>
                  <a:ext cx="2233295" cy="27010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2180" b="-20455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2"/>
                <p:cNvSpPr txBox="1"/>
                <p:nvPr/>
              </p:nvSpPr>
              <p:spPr>
                <a:xfrm>
                  <a:off x="119529" y="310378"/>
                  <a:ext cx="684530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IN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2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Arial"/>
                              </a:rPr>
                              <m:t>0</m:t>
                            </m:r>
                          </m:sub>
                        </m:sSub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−2</m:t>
                        </m:r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𝜉</m:t>
                        </m:r>
                      </m:oMath>
                    </m:oMathPara>
                  </a14:m>
                  <a:endParaRPr lang="en-IN" sz="12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5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529" y="310378"/>
                  <a:ext cx="684530" cy="2698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r="-6250" b="-20455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3"/>
                <p:cNvSpPr txBox="1"/>
                <p:nvPr/>
              </p:nvSpPr>
              <p:spPr>
                <a:xfrm>
                  <a:off x="1030045" y="308342"/>
                  <a:ext cx="346710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Times New Roman"/>
                            <a:cs typeface="Arial"/>
                          </a:rPr>
                          <m:t>4</m:t>
                        </m:r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𝜉</m:t>
                        </m:r>
                      </m:oMath>
                    </m:oMathPara>
                  </a14:m>
                  <a:endParaRPr lang="en-IN" sz="12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6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0045" y="308342"/>
                  <a:ext cx="346710" cy="26987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12281" b="-20455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4"/>
                <p:cNvSpPr txBox="1"/>
                <p:nvPr/>
              </p:nvSpPr>
              <p:spPr>
                <a:xfrm>
                  <a:off x="1743482" y="307535"/>
                  <a:ext cx="262890" cy="2698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i="1" kern="1200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mbria Math"/>
                            <a:cs typeface="Arial"/>
                          </a:rPr>
                          <m:t>𝜉</m:t>
                        </m:r>
                      </m:oMath>
                    </m:oMathPara>
                  </a14:m>
                  <a:endParaRPr lang="en-IN" sz="1200">
                    <a:effectLst/>
                    <a:latin typeface="Times New Roman"/>
                    <a:ea typeface="Times New Roman"/>
                  </a:endParaRPr>
                </a:p>
              </p:txBody>
            </p:sp>
          </mc:Choice>
          <mc:Fallback xmlns="">
            <p:sp>
              <p:nvSpPr>
                <p:cNvPr id="7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3482" y="307535"/>
                  <a:ext cx="262890" cy="26987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13636" b="-20455"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11560" y="260648"/>
                <a:ext cx="8136904" cy="2624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Enthalpy change of the system is                                         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𝜟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𝑯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𝒇𝒊𝒏𝒂𝒍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𝒊𝒏𝒊𝒕𝒊𝒂𝒍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            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𝝃</m:t>
                              </m:r>
                            </m:e>
                          </m:d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  <m:d>
                            <m:d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𝑵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IN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𝑶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𝟓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𝛏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𝐍</m:t>
                          </m:r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)+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𝛏</m:t>
                          </m:r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b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𝒏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      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=−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𝟐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𝝃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d>
                      <m:d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IN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𝑶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e>
                    </m:d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𝟒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𝛏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(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𝐍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)+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𝛏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(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𝜟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𝑯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of a given chemical equation depends on its extent of reaction. It will vary as the reaction progresses. </a:t>
                </a:r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60648"/>
                <a:ext cx="8136904" cy="2624693"/>
              </a:xfrm>
              <a:prstGeom prst="rect">
                <a:avLst/>
              </a:prstGeom>
              <a:blipFill rotWithShape="1">
                <a:blip r:embed="rId6"/>
                <a:stretch>
                  <a:fillRect l="-599" b="-139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11560" y="2852936"/>
                <a:ext cx="7992888" cy="3515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b="1" dirty="0" smtClean="0">
                    <a:solidFill>
                      <a:srgbClr val="002060"/>
                    </a:solidFill>
                  </a:rPr>
                  <a:t>Enthalpy of Reaction</a:t>
                </a:r>
                <a:endParaRPr lang="en-IN" sz="2000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Enthalpy of a reaction is the enthalpy change for the unit extent of reaction.it is represented by the symbol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𝜟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𝑯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. Thus, </a:t>
                </a:r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𝜟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𝑯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𝜟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num>
                      <m:den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𝝃</m:t>
                        </m:r>
                      </m:den>
                    </m:f>
                  </m:oMath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For the reaction,                  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𝟐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sub>
                    </m:sSub>
                    <m:d>
                      <m:d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𝒈</m:t>
                        </m:r>
                      </m:e>
                    </m:d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→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𝟒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𝐍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𝒈</m:t>
                        </m:r>
                      </m:e>
                    </m:d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𝑶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𝒈</m:t>
                        </m:r>
                      </m:e>
                    </m:d>
                  </m:oMath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𝜟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𝑯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𝛏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𝐍</m:t>
                          </m:r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b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𝛏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</a:rPr>
                        <m:t>𝝃</m:t>
                      </m:r>
                      <m:sSub>
                        <m:sSub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𝒎</m:t>
                          </m:r>
                        </m:sub>
                      </m:sSub>
                      <m:d>
                        <m:dPr>
                          <m:ctrlPr>
                            <a:rPr lang="en-IN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N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IN" b="1" dirty="0">
                  <a:solidFill>
                    <a:srgbClr val="00206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</a:rPr>
                  <a:t>Therefore,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𝜟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𝑯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𝜟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num>
                      <m:den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𝝃</m:t>
                        </m:r>
                      </m:den>
                    </m:f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𝟒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𝐍</m:t>
                        </m:r>
                        <m:sSub>
                          <m:sSubPr>
                            <m:ctrlPr>
                              <a:rPr lang="en-IN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𝑶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d>
                      <m:d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IN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𝑶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𝟐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𝒎</m:t>
                        </m:r>
                      </m:sub>
                    </m:sSub>
                    <m:d>
                      <m:dPr>
                        <m:ctrlPr>
                          <a:rPr lang="en-IN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IN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𝑶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e>
                    </m:d>
                  </m:oMath>
                </a14:m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852936"/>
                <a:ext cx="7992888" cy="3515065"/>
              </a:xfrm>
              <a:prstGeom prst="rect">
                <a:avLst/>
              </a:prstGeom>
              <a:blipFill rotWithShape="1">
                <a:blip r:embed="rId7"/>
                <a:stretch>
                  <a:fillRect l="-7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917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2708920"/>
            <a:ext cx="2496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Thank You </a:t>
            </a:r>
            <a:endParaRPr lang="en-IN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992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12</cp:revision>
  <dcterms:created xsi:type="dcterms:W3CDTF">2021-06-13T01:08:05Z</dcterms:created>
  <dcterms:modified xsi:type="dcterms:W3CDTF">2021-06-29T09:08:50Z</dcterms:modified>
</cp:coreProperties>
</file>