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167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88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316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69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792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670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2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82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84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89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138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954B6-8E04-422A-8D7B-898CD3B0E246}" type="datetimeFigureOut">
              <a:rPr lang="en-IN" smtClean="0"/>
              <a:t>19-06-2021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D08CC-5B27-42CB-BCA7-D9BAE49CB8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824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838200"/>
            <a:ext cx="525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/>
              <a:t>CHE-HC-2024</a:t>
            </a:r>
            <a:r>
              <a:rPr lang="en-IN" sz="2400" dirty="0"/>
              <a:t>: </a:t>
            </a:r>
            <a:r>
              <a:rPr lang="en-IN" sz="2400" b="1" dirty="0"/>
              <a:t>PHYSICAL CHEMISTRY II</a:t>
            </a:r>
            <a:br>
              <a:rPr lang="en-IN" sz="2400" b="1" dirty="0"/>
            </a:br>
            <a:endParaRPr lang="en-IN" sz="2400" b="1" dirty="0" smtClean="0"/>
          </a:p>
          <a:p>
            <a:pPr algn="ctr"/>
            <a:r>
              <a:rPr lang="en-IN" sz="2400" b="1" dirty="0" smtClean="0"/>
              <a:t>Chemical Thermodynamics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525995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7030A0"/>
                </a:solidFill>
              </a:rPr>
              <a:t>Class 4: </a:t>
            </a:r>
            <a:r>
              <a:rPr lang="en-IN" sz="2400" b="1" dirty="0">
                <a:solidFill>
                  <a:srgbClr val="7030A0"/>
                </a:solidFill>
              </a:rPr>
              <a:t>Law of equipartition of energy, degrees of freedom and molecular basis of heat capacities</a:t>
            </a:r>
            <a:r>
              <a:rPr lang="en-IN" sz="2400" b="1" dirty="0" smtClean="0">
                <a:solidFill>
                  <a:srgbClr val="7030A0"/>
                </a:solidFill>
              </a:rPr>
              <a:t>.</a:t>
            </a:r>
            <a:endParaRPr lang="en-IN" sz="22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3717032"/>
            <a:ext cx="2924326" cy="880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By</a:t>
            </a: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Dr. </a:t>
            </a:r>
            <a:r>
              <a:rPr lang="en-US" b="1" dirty="0" err="1" smtClean="0">
                <a:solidFill>
                  <a:srgbClr val="002060"/>
                </a:solidFill>
              </a:rPr>
              <a:t>Dewan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Shahidur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Rahman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3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1520" y="692696"/>
                <a:ext cx="8640960" cy="5314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IN" sz="2000" b="1" dirty="0" smtClean="0">
                    <a:solidFill>
                      <a:srgbClr val="002060"/>
                    </a:solidFill>
                  </a:rPr>
                  <a:t>The </a:t>
                </a:r>
                <a:r>
                  <a:rPr lang="en-IN" sz="2000" b="1" dirty="0">
                    <a:solidFill>
                      <a:srgbClr val="002060"/>
                    </a:solidFill>
                  </a:rPr>
                  <a:t>average energy of a molecule can be calculated with the help of the classical law of equipartition of energy. </a:t>
                </a:r>
                <a:r>
                  <a:rPr lang="en-IN" sz="2000" b="1" dirty="0" smtClean="0">
                    <a:solidFill>
                      <a:srgbClr val="002060"/>
                    </a:solidFill>
                  </a:rPr>
                  <a:t>This law </a:t>
                </a:r>
                <a:r>
                  <a:rPr lang="en-IN" sz="2000" b="1" dirty="0">
                    <a:solidFill>
                      <a:srgbClr val="002060"/>
                    </a:solidFill>
                  </a:rPr>
                  <a:t>may be stated as: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IN" sz="2000" b="1" i="1" dirty="0" smtClean="0">
                    <a:solidFill>
                      <a:srgbClr val="7030A0"/>
                    </a:solidFill>
                  </a:rPr>
                  <a:t>If the energy of a molecule can be written as in the form of sum of terms, each of which is proportional to the square of a velocity component (or to the square of a position coordinate), then each of these square terms contributes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𝒌𝑻</m:t>
                    </m:r>
                  </m:oMath>
                </a14:m>
                <a:r>
                  <a:rPr lang="en-IN" sz="2000" b="1" i="1" dirty="0">
                    <a:solidFill>
                      <a:srgbClr val="7030A0"/>
                    </a:solidFill>
                  </a:rPr>
                  <a:t> to the average energy</a:t>
                </a:r>
                <a:r>
                  <a:rPr lang="en-IN" sz="2000" b="1" i="1" dirty="0" smtClean="0">
                    <a:solidFill>
                      <a:srgbClr val="7030A0"/>
                    </a:solidFill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IN" sz="2000" b="1" dirty="0" smtClean="0">
                    <a:solidFill>
                      <a:srgbClr val="002060"/>
                    </a:solidFill>
                  </a:rPr>
                  <a:t>The </a:t>
                </a:r>
                <a:r>
                  <a:rPr lang="en-IN" sz="2000" b="1" dirty="0">
                    <a:solidFill>
                      <a:srgbClr val="002060"/>
                    </a:solidFill>
                  </a:rPr>
                  <a:t>above law can be derived by evaluating the average value of the x-component of average kinetic energy with the help of Maxwell’s distribution law. Therefore, kinetic energy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𝑲𝑬</m:t>
                          </m:r>
                        </m:e>
                      </m:acc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𝜺</m:t>
                          </m:r>
                        </m:e>
                      </m:acc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e>
                          </m:acc>
                        </m:e>
                        <m:sup>
                          <m: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</m:oMath>
                  </m:oMathPara>
                </a14:m>
                <a:endParaRPr lang="en-IN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92696"/>
                <a:ext cx="8640960" cy="5314660"/>
              </a:xfrm>
              <a:prstGeom prst="rect">
                <a:avLst/>
              </a:prstGeom>
              <a:blipFill rotWithShape="1">
                <a:blip r:embed="rId2"/>
                <a:stretch>
                  <a:fillRect l="-705" r="-13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483768" y="188640"/>
            <a:ext cx="4037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>
                <a:solidFill>
                  <a:srgbClr val="002060"/>
                </a:solidFill>
              </a:rPr>
              <a:t>Law of Equipartition of Energy</a:t>
            </a:r>
            <a:endParaRPr lang="en-IN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63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56608" y="404664"/>
                <a:ext cx="8463864" cy="62236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N" sz="2000" b="1" dirty="0" smtClean="0">
                    <a:solidFill>
                      <a:srgbClr val="002060"/>
                    </a:solidFill>
                  </a:rPr>
                  <a:t>Now the mean square velocity can be written in terms of its components as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acc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acc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acc>
                      <m:r>
                        <a:rPr lang="en-IN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IN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  <m:sup>
                              <m:r>
                                <a:rPr lang="en-IN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IN" sz="20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𝒖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, 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𝒗</m:t>
                    </m:r>
                  </m:oMath>
                </a14:m>
                <a:r>
                  <a:rPr lang="en-IN" sz="2000" b="1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𝒘</m:t>
                    </m:r>
                  </m:oMath>
                </a14:m>
                <a:r>
                  <a:rPr lang="en-IN" sz="2000" b="1" dirty="0">
                    <a:solidFill>
                      <a:srgbClr val="002060"/>
                    </a:solidFill>
                  </a:rPr>
                  <a:t> are velocity component in </a:t>
                </a:r>
                <a14:m>
                  <m:oMath xmlns:m="http://schemas.openxmlformats.org/officeDocument/2006/math"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𝒙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, 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lang="en-IN" sz="2000" b="1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𝒛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IN" sz="2000" b="1" dirty="0">
                    <a:solidFill>
                      <a:srgbClr val="002060"/>
                    </a:solidFill>
                  </a:rPr>
                  <a:t>direction respectively and their values are equal. i.e., </a:t>
                </a:r>
                <a:r>
                  <a:rPr lang="en-IN" sz="20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002060"/>
                        </a:solidFill>
                        <a:latin typeface="Cambria Math"/>
                      </a:rPr>
                      <m:t>  </m:t>
                    </m:r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𝒖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acc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acc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acc>
                  </m:oMath>
                </a14:m>
                <a:endParaRPr lang="en-IN" sz="20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sz="2000" b="1" dirty="0">
                    <a:solidFill>
                      <a:srgbClr val="002060"/>
                    </a:solidFill>
                  </a:rPr>
                  <a:t>Thus,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𝜺</m:t>
                        </m:r>
                      </m:e>
                    </m:acc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𝒎</m:t>
                    </m:r>
                    <m:sSup>
                      <m:sSup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</m:acc>
                      </m:e>
                      <m:sup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𝒎</m:t>
                    </m:r>
                    <m:d>
                      <m:d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𝒖</m:t>
                                </m:r>
                              </m:e>
                              <m:sup>
                                <m: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acc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𝒗</m:t>
                                </m:r>
                              </m:e>
                              <m:sup>
                                <m: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acc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𝒘</m:t>
                                </m:r>
                              </m:e>
                              <m:sup>
                                <m:r>
                                  <a:rPr lang="en-IN" sz="20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acc>
                      </m:e>
                    </m:d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𝒖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acc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endParaRPr lang="en-IN" sz="20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sz="2000" b="1" dirty="0">
                    <a:solidFill>
                      <a:srgbClr val="002060"/>
                    </a:solidFill>
                  </a:rPr>
                  <a:t>This gives,                    </a:t>
                </a:r>
                <a14:m>
                  <m:oMath xmlns:m="http://schemas.openxmlformats.org/officeDocument/2006/math"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𝒖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acc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endParaRPr lang="en-IN" sz="20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sz="2000" b="1" dirty="0">
                    <a:solidFill>
                      <a:srgbClr val="002060"/>
                    </a:solidFill>
                  </a:rPr>
                  <a:t>Similarly,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acc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endParaRPr lang="en-IN" sz="20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sz="2000" b="1" dirty="0">
                    <a:solidFill>
                      <a:srgbClr val="002060"/>
                    </a:solidFill>
                  </a:rPr>
                  <a:t>and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̅"/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acc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endParaRPr lang="en-IN" sz="20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sz="2000" b="1" dirty="0">
                    <a:solidFill>
                      <a:srgbClr val="002060"/>
                    </a:solidFill>
                  </a:rPr>
                  <a:t>Thus, the average total kinetic energy can be divided into three components, each of which is proportional to the square of the velocity component and thus contributes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r>
                  <a:rPr lang="en-IN" sz="2000" b="1" dirty="0">
                    <a:solidFill>
                      <a:srgbClr val="002060"/>
                    </a:solidFill>
                  </a:rPr>
                  <a:t> to the average energy.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08" y="404664"/>
                <a:ext cx="8463864" cy="6223691"/>
              </a:xfrm>
              <a:prstGeom prst="rect">
                <a:avLst/>
              </a:prstGeom>
              <a:blipFill rotWithShape="1">
                <a:blip r:embed="rId2"/>
                <a:stretch>
                  <a:fillRect l="-72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8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75408" y="476672"/>
                <a:ext cx="8393185" cy="208230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IN" b="1" dirty="0" smtClean="0">
                    <a:solidFill>
                      <a:srgbClr val="002060"/>
                    </a:solidFill>
                  </a:rPr>
                  <a:t>The translational energy of a gas molecules is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𝒕𝒓𝒂𝒏𝒔</m:t>
                          </m:r>
                        </m:sub>
                      </m:sSub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e>
                          </m:acc>
                        </m:e>
                        <m:sup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𝒎</m:t>
                      </m:r>
                      <m:acc>
                        <m:accPr>
                          <m:chr m:val="̅"/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acc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𝒎</m:t>
                      </m:r>
                      <m:acc>
                        <m:accPr>
                          <m:chr m:val="̅"/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  <m:sup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r>
                  <a:rPr lang="en-IN" b="1" dirty="0">
                    <a:solidFill>
                      <a:srgbClr val="002060"/>
                    </a:solidFill>
                  </a:rPr>
                  <a:t>Since each term is proportional to the square of a velocity component, each contributes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to the average energy. Thus, the translational contribution is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𝒕𝒓𝒂𝒏𝒔</m:t>
                          </m:r>
                        </m:sub>
                      </m:sSub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08" y="476672"/>
                <a:ext cx="8393185" cy="2082301"/>
              </a:xfrm>
              <a:prstGeom prst="rect">
                <a:avLst/>
              </a:prstGeom>
              <a:blipFill rotWithShape="1">
                <a:blip r:embed="rId2"/>
                <a:stretch>
                  <a:fillRect l="-654" t="-14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67544" y="44624"/>
            <a:ext cx="26235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dirty="0" smtClean="0">
                <a:solidFill>
                  <a:srgbClr val="0033CC"/>
                </a:solidFill>
              </a:rPr>
              <a:t>Translational Motion</a:t>
            </a:r>
            <a:endParaRPr lang="en-IN" sz="2200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22212" y="3163527"/>
                <a:ext cx="8246381" cy="3433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IN" b="1" dirty="0" smtClean="0">
                    <a:solidFill>
                      <a:srgbClr val="002060"/>
                    </a:solidFill>
                  </a:rPr>
                  <a:t>The rotational energy equation is given by </a:t>
                </a:r>
              </a:p>
              <a:p>
                <a:pPr algn="just"/>
                <a:r>
                  <a:rPr lang="en-IN" b="1" dirty="0">
                    <a:solidFill>
                      <a:srgbClr val="002060"/>
                    </a:solidFill>
                  </a:rPr>
                  <a:t>                   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𝜺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𝒓𝒐𝒕</m:t>
                        </m:r>
                      </m:sub>
                    </m:sSub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  <m:sSubSup>
                      <m:sSubSup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𝝎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</m:sub>
                      <m:sup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𝒚</m:t>
                        </m:r>
                      </m:sub>
                    </m:sSub>
                    <m:sSubSup>
                      <m:sSubSup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𝝎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𝒚</m:t>
                        </m:r>
                      </m:sub>
                      <m:sup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    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                  </a:t>
                </a:r>
                <a:r>
                  <a:rPr lang="en-IN" b="1" dirty="0">
                    <a:solidFill>
                      <a:srgbClr val="002060"/>
                    </a:solidFill>
                  </a:rPr>
                  <a:t>(for linear molecules)</a:t>
                </a:r>
              </a:p>
              <a:p>
                <a:pPr algn="just"/>
                <a:r>
                  <a:rPr lang="en-IN" b="1" dirty="0">
                    <a:solidFill>
                      <a:srgbClr val="002060"/>
                    </a:solidFill>
                  </a:rPr>
                  <a:t>      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𝜺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𝒓𝒐𝒕</m:t>
                        </m:r>
                      </m:sub>
                    </m:sSub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  <m:sSubSup>
                      <m:sSubSup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𝝎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</m:sub>
                      <m:sup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𝒚</m:t>
                        </m:r>
                      </m:sub>
                    </m:sSub>
                    <m:sSubSup>
                      <m:sSubSup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𝝎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𝒚</m:t>
                        </m:r>
                      </m:sub>
                      <m:sup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𝒛</m:t>
                        </m:r>
                      </m:sub>
                    </m:sSub>
                    <m:sSubSup>
                      <m:sSubSup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𝝎</m:t>
                        </m:r>
                      </m:e>
                      <m:sub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𝒛</m:t>
                        </m:r>
                      </m:sub>
                      <m:sup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     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IN" b="1" dirty="0">
                    <a:solidFill>
                      <a:srgbClr val="002060"/>
                    </a:solidFill>
                  </a:rPr>
                  <a:t>(for nonlinear molecules)</a:t>
                </a:r>
              </a:p>
              <a:p>
                <a:pPr algn="just"/>
                <a:r>
                  <a:rPr lang="en-IN" b="1" dirty="0">
                    <a:solidFill>
                      <a:srgbClr val="002060"/>
                    </a:solidFill>
                  </a:rPr>
                  <a:t>Since each term in the above expression is proportional to the square of a velocity component, it contributes on an average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to the average rotational energy. Thus, the average rotational energy of a linear molecule 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 algn="just"/>
                <a:r>
                  <a:rPr lang="en-IN" b="1" dirty="0">
                    <a:solidFill>
                      <a:srgbClr val="002060"/>
                    </a:solidFill>
                  </a:rPr>
                  <a:t>The average rotational energy of a nonlinear molecule 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12" y="3163527"/>
                <a:ext cx="8246381" cy="3433825"/>
              </a:xfrm>
              <a:prstGeom prst="rect">
                <a:avLst/>
              </a:prstGeom>
              <a:blipFill rotWithShape="1">
                <a:blip r:embed="rId3"/>
                <a:stretch>
                  <a:fillRect l="-666" t="-888" r="-125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56140" y="2708920"/>
            <a:ext cx="23335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IN" sz="2200" b="1" dirty="0" smtClean="0">
                <a:solidFill>
                  <a:srgbClr val="0033CC"/>
                </a:solidFill>
              </a:rPr>
              <a:t>Rotational Motion</a:t>
            </a:r>
            <a:endParaRPr lang="en-IN" sz="2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76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57774" y="589617"/>
                <a:ext cx="8428453" cy="605140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2060"/>
                    </a:solidFill>
                  </a:rPr>
                  <a:t>The no. of vibrational modes  =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𝑵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 (for </a:t>
                </a:r>
                <a:r>
                  <a:rPr lang="en-IN" b="1" dirty="0">
                    <a:solidFill>
                      <a:srgbClr val="002060"/>
                    </a:solidFill>
                  </a:rPr>
                  <a:t>a linear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molecule)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IN" b="1" dirty="0">
                    <a:solidFill>
                      <a:srgbClr val="002060"/>
                    </a:solidFill>
                  </a:rPr>
                  <a:t>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                                                    = </a:t>
                </a:r>
                <a14:m>
                  <m:oMath xmlns:m="http://schemas.openxmlformats.org/officeDocument/2006/math"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𝑵</m:t>
                    </m:r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𝟔</m:t>
                    </m:r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  (for </a:t>
                </a:r>
                <a:r>
                  <a:rPr lang="en-IN" b="1" dirty="0">
                    <a:solidFill>
                      <a:srgbClr val="002060"/>
                    </a:solidFill>
                  </a:rPr>
                  <a:t>a nonlinear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molecule)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2060"/>
                    </a:solidFill>
                  </a:rPr>
                  <a:t>These  describes </a:t>
                </a:r>
                <a:r>
                  <a:rPr lang="en-IN" b="1" dirty="0">
                    <a:solidFill>
                      <a:srgbClr val="002060"/>
                    </a:solidFill>
                  </a:rPr>
                  <a:t>the bond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length </a:t>
                </a:r>
                <a:r>
                  <a:rPr lang="en-IN" b="1" dirty="0">
                    <a:solidFill>
                      <a:srgbClr val="002060"/>
                    </a:solidFill>
                  </a:rPr>
                  <a:t>and bond angles within the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molecules due to the vibrational motion (</a:t>
                </a:r>
                <a:r>
                  <a:rPr lang="en-IN" b="1" dirty="0">
                    <a:solidFill>
                      <a:srgbClr val="002060"/>
                    </a:solidFill>
                  </a:rPr>
                  <a:t>stretching or bending) of the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molecule. The vibrational </a:t>
                </a:r>
                <a:r>
                  <a:rPr lang="en-IN" b="1" dirty="0">
                    <a:solidFill>
                      <a:srgbClr val="002060"/>
                    </a:solidFill>
                  </a:rPr>
                  <a:t>energy stored in each of the vibrational mode is given by 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𝒗𝒊𝒃</m:t>
                          </m:r>
                        </m:sub>
                      </m:sSub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𝝁</m:t>
                      </m:r>
                      <m:sSup>
                        <m:sSup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𝒅𝒓</m:t>
                                  </m:r>
                                </m:num>
                                <m:den>
                                  <m: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𝒅𝒕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  <m:sub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sSup>
                        <m:sSup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𝒓</m:t>
                              </m:r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 smtClean="0">
                  <a:solidFill>
                    <a:srgbClr val="002060"/>
                  </a:solidFill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2060"/>
                    </a:solidFill>
                  </a:rPr>
                  <a:t>according </a:t>
                </a:r>
                <a:r>
                  <a:rPr lang="en-IN" b="1" dirty="0">
                    <a:solidFill>
                      <a:srgbClr val="002060"/>
                    </a:solidFill>
                  </a:rPr>
                  <a:t>to the law of equipartition of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energy, it becomes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𝒗𝒊𝒃</m:t>
                          </m:r>
                        </m:sub>
                      </m:sSub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IN" b="1" i="1">
                          <a:solidFill>
                            <a:srgbClr val="002060"/>
                          </a:solidFill>
                          <a:latin typeface="Cambria Math"/>
                        </a:rPr>
                        <m:t>𝒌𝑻</m:t>
                      </m:r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IN" b="1" dirty="0">
                    <a:solidFill>
                      <a:srgbClr val="002060"/>
                    </a:solidFill>
                  </a:rPr>
                  <a:t>Thus, each vibrational mode contributes on an average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towards the total average energy.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Thus, total average energy due to their </a:t>
                </a:r>
                <a:r>
                  <a:rPr lang="en-IN" b="1" i="1" dirty="0" smtClean="0">
                    <a:solidFill>
                      <a:srgbClr val="002060"/>
                    </a:solidFill>
                  </a:rPr>
                  <a:t>vibrations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 in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2060"/>
                    </a:solidFill>
                  </a:rPr>
                  <a:t>                                 Linear </a:t>
                </a:r>
                <a:r>
                  <a:rPr lang="en-IN" b="1" dirty="0">
                    <a:solidFill>
                      <a:srgbClr val="002060"/>
                    </a:solidFill>
                  </a:rPr>
                  <a:t>molecules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is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𝑵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</a:t>
                </a:r>
                <a:endParaRPr lang="en-IN" b="1" dirty="0" smtClean="0">
                  <a:solidFill>
                    <a:srgbClr val="002060"/>
                  </a:solidFill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2060"/>
                    </a:solidFill>
                  </a:rPr>
                  <a:t>                          Nonlinear </a:t>
                </a:r>
                <a:r>
                  <a:rPr lang="en-IN" b="1" dirty="0">
                    <a:solidFill>
                      <a:srgbClr val="002060"/>
                    </a:solidFill>
                  </a:rPr>
                  <a:t>molecules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is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𝑵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𝟔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𝒌𝑻</m:t>
                    </m:r>
                  </m:oMath>
                </a14:m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74" y="589617"/>
                <a:ext cx="8428453" cy="6051400"/>
              </a:xfrm>
              <a:prstGeom prst="rect">
                <a:avLst/>
              </a:prstGeom>
              <a:blipFill rotWithShape="1">
                <a:blip r:embed="rId2"/>
                <a:stretch>
                  <a:fillRect l="-651" r="-12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35452" y="202495"/>
            <a:ext cx="25562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dirty="0" smtClean="0">
                <a:solidFill>
                  <a:srgbClr val="0033CC"/>
                </a:solidFill>
              </a:rPr>
              <a:t>Vibrational Motion </a:t>
            </a:r>
            <a:endParaRPr lang="en-IN" sz="2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9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9033" y="260648"/>
                <a:ext cx="8305934" cy="26584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2060"/>
                    </a:solidFill>
                  </a:rPr>
                  <a:t>The total average energy contributes due to all the three modes is:</a:t>
                </a:r>
              </a:p>
              <a:p>
                <a:pPr>
                  <a:lnSpc>
                    <a:spcPct val="150000"/>
                  </a:lnSpc>
                </a:pPr>
                <a:r>
                  <a:rPr lang="en-IN" b="1" i="1" dirty="0" smtClean="0">
                    <a:solidFill>
                      <a:srgbClr val="0033CC"/>
                    </a:solidFill>
                  </a:rPr>
                  <a:t>For linear molecule</a:t>
                </a:r>
                <a:endParaRPr lang="en-IN" b="1" dirty="0">
                  <a:solidFill>
                    <a:srgbClr val="0033CC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𝒍𝒊𝒏𝒆𝒂𝒓</m:t>
                          </m:r>
                        </m:sub>
                      </m:sSub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𝒌𝑻</m:t>
                              </m:r>
                            </m:e>
                          </m:d>
                        </m:e>
                        <m:sub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𝒕𝒓𝒂𝒏𝒔</m:t>
                          </m:r>
                        </m:sub>
                      </m:sSub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𝒌𝑻</m:t>
                              </m:r>
                            </m:e>
                          </m:d>
                        </m:e>
                        <m:sub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𝒓𝒐𝒕</m:t>
                          </m:r>
                        </m:sub>
                      </m:sSub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𝑵</m:t>
                              </m:r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𝟓</m:t>
                              </m:r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)</m:t>
                              </m:r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𝒌𝑻</m:t>
                              </m:r>
                            </m:e>
                          </m:d>
                        </m:e>
                        <m:sub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𝒗𝒊𝒃</m:t>
                          </m:r>
                        </m:sub>
                      </m:sSub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b="1" i="1" dirty="0" smtClean="0">
                    <a:solidFill>
                      <a:srgbClr val="009900"/>
                    </a:solidFill>
                  </a:rPr>
                  <a:t>For nonlinear molecules</a:t>
                </a:r>
                <a:endParaRPr lang="en-IN" b="1" dirty="0">
                  <a:solidFill>
                    <a:srgbClr val="0099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𝒏𝒐𝒏𝒍𝒊𝒏𝒆𝒂𝒓</m:t>
                          </m:r>
                        </m:sub>
                      </m:sSub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𝒌𝑻</m:t>
                              </m:r>
                            </m:e>
                          </m:d>
                        </m:e>
                        <m:sub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𝒕𝒓𝒂𝒏𝒔</m:t>
                          </m:r>
                        </m:sub>
                      </m:sSub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𝒌𝑻</m:t>
                              </m:r>
                            </m:e>
                          </m:d>
                        </m:e>
                        <m:sub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𝒓𝒐𝒕</m:t>
                          </m:r>
                        </m:sub>
                      </m:sSub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𝑵</m:t>
                              </m:r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𝟔</m:t>
                              </m:r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)</m:t>
                              </m:r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𝒌𝑻</m:t>
                              </m:r>
                            </m:e>
                          </m:d>
                        </m:e>
                        <m:sub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𝒗𝒊𝒃</m:t>
                          </m:r>
                        </m:sub>
                      </m:sSub>
                    </m:oMath>
                  </m:oMathPara>
                </a14:m>
                <a:endParaRPr lang="en-IN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33" y="260648"/>
                <a:ext cx="8305934" cy="2658420"/>
              </a:xfrm>
              <a:prstGeom prst="rect">
                <a:avLst/>
              </a:prstGeom>
              <a:blipFill rotWithShape="1">
                <a:blip r:embed="rId2"/>
                <a:stretch>
                  <a:fillRect l="-6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77504" y="2995014"/>
                <a:ext cx="8388993" cy="36352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N" sz="2000" b="1" dirty="0" smtClean="0">
                    <a:solidFill>
                      <a:srgbClr val="0033CC"/>
                    </a:solidFill>
                  </a:rPr>
                  <a:t>Total Energy of the Molecules</a:t>
                </a:r>
              </a:p>
              <a:p>
                <a:pPr>
                  <a:lnSpc>
                    <a:spcPct val="150000"/>
                  </a:lnSpc>
                </a:pPr>
                <a:r>
                  <a:rPr lang="en-IN" b="1" dirty="0">
                    <a:solidFill>
                      <a:srgbClr val="002060"/>
                    </a:solidFill>
                  </a:rPr>
                  <a:t>The total average energy stored by the molecules in one mole of the gas is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 smtClean="0">
                              <a:solidFill>
                                <a:srgbClr val="0033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IN" b="1" i="1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</a:rPr>
                                    <m:t>𝑬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𝒍𝒊𝒏𝒆𝒂𝒓</m:t>
                              </m:r>
                            </m:sub>
                          </m:sSub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𝑨</m:t>
                              </m:r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</m:sSub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33CC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𝒍𝒊𝒏𝒆𝒂𝒓</m:t>
                          </m:r>
                        </m:sub>
                      </m:sSub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𝑹𝑻</m:t>
                      </m:r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+</m:t>
                      </m:r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𝑹𝑻</m:t>
                      </m:r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𝑵</m:t>
                          </m:r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IN" b="1" i="1">
                              <a:solidFill>
                                <a:srgbClr val="0033CC"/>
                              </a:solidFill>
                              <a:latin typeface="Cambria Math"/>
                            </a:rPr>
                            <m:t>𝟓</m:t>
                          </m:r>
                        </m:e>
                      </m:d>
                      <m:r>
                        <a:rPr lang="en-IN" b="1" i="1">
                          <a:solidFill>
                            <a:srgbClr val="0033CC"/>
                          </a:solidFill>
                          <a:latin typeface="Cambria Math"/>
                        </a:rPr>
                        <m:t>𝑹𝑻</m:t>
                      </m:r>
                    </m:oMath>
                  </m:oMathPara>
                </a14:m>
                <a:endParaRPr lang="en-IN" b="1" dirty="0">
                  <a:solidFill>
                    <a:srgbClr val="0033CC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IN" b="1" i="1">
                                      <a:solidFill>
                                        <a:srgbClr val="009900"/>
                                      </a:solidFill>
                                      <a:latin typeface="Cambria Math"/>
                                    </a:rPr>
                                    <m:t>𝑬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𝒏𝒐𝒏𝒍𝒊𝒏𝒆𝒂𝒓</m:t>
                              </m:r>
                            </m:sub>
                          </m:sSub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𝑨</m:t>
                              </m:r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</m:sSub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IN" b="1" i="1">
                                  <a:solidFill>
                                    <a:srgbClr val="009900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</m:acc>
                        </m:e>
                        <m:sub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𝒏𝒐𝒏𝒍𝒊𝒏𝒆𝒂𝒓</m:t>
                          </m:r>
                        </m:sub>
                      </m:sSub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𝑹𝑻</m:t>
                      </m:r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𝑹𝑻</m:t>
                      </m:r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𝑵</m:t>
                          </m:r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IN" b="1" i="1">
                              <a:solidFill>
                                <a:srgbClr val="009900"/>
                              </a:solidFill>
                              <a:latin typeface="Cambria Math"/>
                            </a:rPr>
                            <m:t>𝟔</m:t>
                          </m:r>
                        </m:e>
                      </m:d>
                      <m:r>
                        <a:rPr lang="en-IN" b="1" i="1">
                          <a:solidFill>
                            <a:srgbClr val="009900"/>
                          </a:solidFill>
                          <a:latin typeface="Cambria Math"/>
                        </a:rPr>
                        <m:t>𝑹𝑻</m:t>
                      </m:r>
                    </m:oMath>
                  </m:oMathPara>
                </a14:m>
                <a:endParaRPr lang="en-IN" b="1" dirty="0">
                  <a:solidFill>
                    <a:srgbClr val="0099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b="1" dirty="0">
                    <a:solidFill>
                      <a:srgbClr val="002060"/>
                    </a:solidFill>
                  </a:rPr>
                  <a:t>For monoatomic gas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𝑵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 and thus, the total degree of freedom are three. These are the three motion along the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- ,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-, and </a:t>
                </a:r>
                <a14:m>
                  <m:oMath xmlns:m="http://schemas.openxmlformats.org/officeDocument/2006/math">
                    <m:r>
                      <a:rPr lang="en-IN" b="1" i="1">
                        <a:solidFill>
                          <a:srgbClr val="002060"/>
                        </a:solidFill>
                        <a:latin typeface="Cambria Math"/>
                      </a:rPr>
                      <m:t>𝒛</m:t>
                    </m:r>
                  </m:oMath>
                </a14:m>
                <a:r>
                  <a:rPr lang="en-IN" b="1" dirty="0">
                    <a:solidFill>
                      <a:srgbClr val="002060"/>
                    </a:solidFill>
                  </a:rPr>
                  <a:t>- axes. Thus average energy </a:t>
                </a:r>
              </a:p>
              <a:p>
                <a:r>
                  <a:rPr lang="en-IN" b="1" dirty="0" smtClean="0">
                    <a:solidFill>
                      <a:srgbClr val="C00000"/>
                    </a:solidFill>
                  </a:rPr>
                  <a:t>          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𝜺</m:t>
                        </m:r>
                      </m:e>
                    </m:acc>
                    <m:r>
                      <a:rPr lang="en-IN" b="1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C00000"/>
                        </a:solidFill>
                        <a:latin typeface="Cambria Math"/>
                      </a:rPr>
                      <m:t>𝒌𝑻</m:t>
                    </m:r>
                  </m:oMath>
                </a14:m>
                <a:r>
                  <a:rPr lang="en-IN" b="1" dirty="0">
                    <a:solidFill>
                      <a:srgbClr val="C00000"/>
                    </a:solidFill>
                  </a:rPr>
                  <a:t>                                per molecule</a:t>
                </a:r>
              </a:p>
              <a:p>
                <a:r>
                  <a:rPr lang="en-IN" b="1" dirty="0">
                    <a:solidFill>
                      <a:srgbClr val="C00000"/>
                    </a:solidFill>
                  </a:rPr>
                  <a:t>          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𝑬</m:t>
                        </m:r>
                      </m:e>
                    </m:acc>
                    <m:r>
                      <a:rPr lang="en-IN" b="1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C00000"/>
                        </a:solidFill>
                        <a:latin typeface="Cambria Math"/>
                      </a:rPr>
                      <m:t>𝑹𝑻</m:t>
                    </m:r>
                  </m:oMath>
                </a14:m>
                <a:r>
                  <a:rPr lang="en-IN" b="1" dirty="0">
                    <a:solidFill>
                      <a:srgbClr val="C00000"/>
                    </a:solidFill>
                  </a:rPr>
                  <a:t>                               per mole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04" y="2995014"/>
                <a:ext cx="8388993" cy="3635226"/>
              </a:xfrm>
              <a:prstGeom prst="rect">
                <a:avLst/>
              </a:prstGeom>
              <a:blipFill rotWithShape="1">
                <a:blip r:embed="rId3"/>
                <a:stretch>
                  <a:fillRect l="-799" r="-363" b="-16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546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9552" y="548680"/>
                <a:ext cx="8064896" cy="52681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en-IN" sz="2200" b="1" dirty="0" smtClean="0">
                    <a:solidFill>
                      <a:srgbClr val="002060"/>
                    </a:solidFill>
                  </a:rPr>
                  <a:t>Molar Heat Capacity of Gases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2060"/>
                    </a:solidFill>
                  </a:rPr>
                  <a:t>Molar heat capacity at constant volume of a gas can be obtained by differentiating molar energy with respect to temperature. Thus, we have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IN" b="1" i="1" dirty="0" smtClean="0">
                    <a:solidFill>
                      <a:srgbClr val="00B050"/>
                    </a:solidFill>
                  </a:rPr>
                  <a:t>Monoatomic gases</a:t>
                </a:r>
                <a:endParaRPr lang="en-IN" b="1" dirty="0">
                  <a:solidFill>
                    <a:srgbClr val="00B05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b="1" dirty="0" smtClean="0">
                    <a:solidFill>
                      <a:srgbClr val="00B050"/>
                    </a:solidFill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∴           </m:t>
                        </m:r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b="1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IN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b="1" i="1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IN" b="1" i="1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  <m:t>𝒅𝑼</m:t>
                                </m:r>
                              </m:num>
                              <m:den>
                                <m:r>
                                  <a:rPr lang="en-IN" b="1" i="1">
                                    <a:solidFill>
                                      <a:srgbClr val="00B050"/>
                                    </a:solidFill>
                                    <a:latin typeface="Cambria Math"/>
                                  </a:rPr>
                                  <m:t>𝒅𝑻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𝑽</m:t>
                        </m:r>
                      </m:sub>
                    </m:sSub>
                    <m:r>
                      <a:rPr lang="en-IN" b="1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00B050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IN" b="1" dirty="0">
                    <a:solidFill>
                      <a:srgbClr val="00B050"/>
                    </a:solidFill>
                  </a:rPr>
                  <a:t>  </a:t>
                </a:r>
                <a:r>
                  <a:rPr lang="en-IN" b="1" dirty="0" smtClean="0">
                    <a:solidFill>
                      <a:srgbClr val="00B050"/>
                    </a:solidFill>
                  </a:rPr>
                  <a:t>     </a:t>
                </a:r>
                <a:r>
                  <a:rPr lang="en-IN" b="1" dirty="0">
                    <a:solidFill>
                      <a:srgbClr val="00B050"/>
                    </a:solidFill>
                  </a:rPr>
                  <a:t>and     </a:t>
                </a:r>
                <a:r>
                  <a:rPr lang="en-IN" b="1" dirty="0" smtClean="0">
                    <a:solidFill>
                      <a:srgbClr val="00B05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𝑷</m:t>
                        </m:r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b="1" i="1">
                        <a:solidFill>
                          <a:srgbClr val="00B05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IN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00B050"/>
                        </a:solidFill>
                        <a:latin typeface="Cambria Math"/>
                      </a:rPr>
                      <m:t>𝑹</m:t>
                    </m:r>
                  </m:oMath>
                </a14:m>
                <a:endParaRPr lang="en-IN" b="1" dirty="0" smtClean="0">
                  <a:solidFill>
                    <a:srgbClr val="00B05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1" i="1">
                          <a:solidFill>
                            <a:srgbClr val="00B050"/>
                          </a:solidFill>
                          <a:latin typeface="Cambria Math"/>
                        </a:rPr>
                        <m:t>𝜸</m:t>
                      </m:r>
                      <m:r>
                        <a:rPr lang="en-IN" b="1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𝒗</m:t>
                              </m:r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den>
                      </m:f>
                      <m:r>
                        <a:rPr lang="en-IN" b="1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IN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IN" b="1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IN" b="1" i="1">
                          <a:solidFill>
                            <a:srgbClr val="00B050"/>
                          </a:solidFill>
                          <a:latin typeface="Cambria Math"/>
                        </a:rPr>
                        <m:t>𝟏</m:t>
                      </m:r>
                      <m:r>
                        <a:rPr lang="en-IN" b="1" i="1">
                          <a:solidFill>
                            <a:srgbClr val="00B050"/>
                          </a:solidFill>
                          <a:latin typeface="Cambria Math"/>
                        </a:rPr>
                        <m:t>.</m:t>
                      </m:r>
                      <m:r>
                        <a:rPr lang="en-IN" b="1" i="1">
                          <a:solidFill>
                            <a:srgbClr val="00B050"/>
                          </a:solidFill>
                          <a:latin typeface="Cambria Math"/>
                        </a:rPr>
                        <m:t>𝟔𝟔𝟕</m:t>
                      </m:r>
                    </m:oMath>
                  </m:oMathPara>
                </a14:m>
                <a:endParaRPr lang="en-IN" b="1" dirty="0">
                  <a:solidFill>
                    <a:srgbClr val="00B05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b="1" i="1" dirty="0" smtClean="0">
                    <a:solidFill>
                      <a:srgbClr val="0033CC"/>
                    </a:solidFill>
                  </a:rPr>
                  <a:t>Polyatomic gases</a:t>
                </a:r>
                <a:endParaRPr lang="en-IN" b="1" dirty="0">
                  <a:solidFill>
                    <a:srgbClr val="0033CC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IN" b="1" dirty="0">
                    <a:solidFill>
                      <a:srgbClr val="0033CC"/>
                    </a:solidFill>
                  </a:rPr>
                  <a:t>                     </a:t>
                </a:r>
                <a:r>
                  <a:rPr lang="en-IN" b="1" dirty="0" smtClean="0">
                    <a:solidFill>
                      <a:srgbClr val="0033CC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IN" b="1" i="1">
                                <a:solidFill>
                                  <a:srgbClr val="0033CC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b="1" i="1">
                                    <a:solidFill>
                                      <a:srgbClr val="0033CC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IN" b="1" i="1">
                                    <a:solidFill>
                                      <a:srgbClr val="0033CC"/>
                                    </a:solidFill>
                                    <a:latin typeface="Cambria Math"/>
                                  </a:rPr>
                                  <m:t>𝒅𝑼</m:t>
                                </m:r>
                              </m:num>
                              <m:den>
                                <m:r>
                                  <a:rPr lang="en-IN" b="1" i="1">
                                    <a:solidFill>
                                      <a:srgbClr val="0033CC"/>
                                    </a:solidFill>
                                    <a:latin typeface="Cambria Math"/>
                                  </a:rPr>
                                  <m:t>𝒅𝑻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𝑽</m:t>
                        </m:r>
                      </m:sub>
                    </m:sSub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𝑹</m:t>
                    </m:r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+</m:t>
                    </m:r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𝑹</m:t>
                    </m:r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𝑵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IN" b="1" dirty="0">
                    <a:solidFill>
                      <a:srgbClr val="0033CC"/>
                    </a:solidFill>
                  </a:rPr>
                  <a:t>        (for linear molecules)</a:t>
                </a:r>
              </a:p>
              <a:p>
                <a:pPr>
                  <a:lnSpc>
                    <a:spcPct val="150000"/>
                  </a:lnSpc>
                </a:pPr>
                <a:r>
                  <a:rPr lang="en-IN" b="1" dirty="0">
                    <a:solidFill>
                      <a:srgbClr val="0033CC"/>
                    </a:solidFill>
                  </a:rPr>
                  <a:t>                       </a:t>
                </a:r>
                <a:r>
                  <a:rPr lang="en-IN" b="1" dirty="0" smtClean="0">
                    <a:solidFill>
                      <a:srgbClr val="0033CC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IN" b="1" i="1">
                                <a:solidFill>
                                  <a:srgbClr val="0033CC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b="1" i="1">
                                    <a:solidFill>
                                      <a:srgbClr val="0033CC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IN" b="1" i="1">
                                    <a:solidFill>
                                      <a:srgbClr val="0033CC"/>
                                    </a:solidFill>
                                    <a:latin typeface="Cambria Math"/>
                                  </a:rPr>
                                  <m:t>𝒅𝑼</m:t>
                                </m:r>
                              </m:num>
                              <m:den>
                                <m:r>
                                  <a:rPr lang="en-IN" b="1" i="1">
                                    <a:solidFill>
                                      <a:srgbClr val="0033CC"/>
                                    </a:solidFill>
                                    <a:latin typeface="Cambria Math"/>
                                  </a:rPr>
                                  <m:t>𝒅𝑻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𝑽</m:t>
                        </m:r>
                      </m:sub>
                    </m:sSub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𝑹</m:t>
                    </m:r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𝑹</m:t>
                    </m:r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𝑵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IN" b="1" i="1">
                            <a:solidFill>
                              <a:srgbClr val="0033CC"/>
                            </a:solidFill>
                            <a:latin typeface="Cambria Math"/>
                          </a:rPr>
                          <m:t>𝟔</m:t>
                        </m:r>
                      </m:e>
                    </m:d>
                    <m:r>
                      <a:rPr lang="en-IN" b="1" i="1">
                        <a:solidFill>
                          <a:srgbClr val="0033CC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IN" b="1" dirty="0">
                    <a:solidFill>
                      <a:srgbClr val="0033CC"/>
                    </a:solidFill>
                  </a:rPr>
                  <a:t>      (for nonlinear </a:t>
                </a:r>
                <a:r>
                  <a:rPr lang="en-IN" b="1" dirty="0" smtClean="0">
                    <a:solidFill>
                      <a:srgbClr val="0033CC"/>
                    </a:solidFill>
                  </a:rPr>
                  <a:t>molecules)</a:t>
                </a:r>
                <a:endParaRPr lang="en-IN" b="1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48680"/>
                <a:ext cx="8064896" cy="5268109"/>
              </a:xfrm>
              <a:prstGeom prst="rect">
                <a:avLst/>
              </a:prstGeom>
              <a:blipFill rotWithShape="1">
                <a:blip r:embed="rId2"/>
                <a:stretch>
                  <a:fillRect l="-983" r="-128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091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9552" y="620688"/>
                <a:ext cx="7776864" cy="5473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IN" sz="2200" b="1" dirty="0" smtClean="0">
                    <a:solidFill>
                      <a:srgbClr val="002060"/>
                    </a:solidFill>
                  </a:rPr>
                  <a:t>Molar Heat Capacities for Diatomic and Triatomic Molecules</a:t>
                </a:r>
              </a:p>
              <a:p>
                <a:pPr>
                  <a:lnSpc>
                    <a:spcPct val="120000"/>
                  </a:lnSpc>
                </a:pPr>
                <a:r>
                  <a:rPr lang="en-IN" sz="2000" b="1" i="1" dirty="0" smtClean="0">
                    <a:solidFill>
                      <a:srgbClr val="7030A0"/>
                    </a:solidFill>
                  </a:rPr>
                  <a:t>The heat capacities of diatomic </a:t>
                </a:r>
                <a:r>
                  <a:rPr lang="en-IN" sz="2000" b="1" i="1" dirty="0">
                    <a:solidFill>
                      <a:srgbClr val="7030A0"/>
                    </a:solidFill>
                  </a:rPr>
                  <a:t>molecules</a:t>
                </a:r>
                <a14:m>
                  <m:oMath xmlns:m="http://schemas.openxmlformats.org/officeDocument/2006/math"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  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𝑵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IN" sz="2000" b="1" dirty="0">
                    <a:solidFill>
                      <a:srgbClr val="7030A0"/>
                    </a:solidFill>
                  </a:rPr>
                  <a:t>. </a:t>
                </a:r>
                <a:endParaRPr lang="en-US" sz="2000" b="1" i="1" dirty="0" smtClean="0">
                  <a:solidFill>
                    <a:srgbClr val="7030A0"/>
                  </a:solidFill>
                </a:endParaRPr>
              </a:p>
              <a:p>
                <a:pPr algn="ctr"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+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+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IN" sz="2000" b="1" dirty="0">
                    <a:solidFill>
                      <a:srgbClr val="7030A0"/>
                    </a:solidFill>
                  </a:rPr>
                  <a:t>,   </a:t>
                </a:r>
                <a:r>
                  <a:rPr lang="en-IN" sz="2000" b="1" dirty="0" smtClean="0">
                    <a:solidFill>
                      <a:srgbClr val="7030A0"/>
                    </a:solidFill>
                  </a:rPr>
                  <a:t>&amp;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𝑷</m:t>
                        </m:r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7030A0"/>
                        </a:solidFill>
                        <a:latin typeface="Cambria Math"/>
                      </a:rPr>
                      <m:t>𝑹</m:t>
                    </m:r>
                  </m:oMath>
                </a14:m>
                <a:endParaRPr lang="en-IN" sz="2000" b="1" dirty="0">
                  <a:solidFill>
                    <a:srgbClr val="7030A0"/>
                  </a:solidFill>
                </a:endParaRP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IN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𝜸</m:t>
                      </m:r>
                      <m:r>
                        <a:rPr lang="en-IN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𝒗</m:t>
                              </m:r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sz="20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den>
                      </m:f>
                      <m:r>
                        <a:rPr lang="en-IN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IN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𝟕</m:t>
                          </m:r>
                        </m:den>
                      </m:f>
                      <m:r>
                        <a:rPr lang="en-IN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r>
                        <a:rPr lang="en-IN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𝟏</m:t>
                      </m:r>
                      <m:r>
                        <a:rPr lang="en-IN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.</m:t>
                      </m:r>
                      <m:r>
                        <a:rPr lang="en-IN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𝟐𝟖𝟔</m:t>
                      </m:r>
                    </m:oMath>
                  </m:oMathPara>
                </a14:m>
                <a:endParaRPr lang="en-IN" sz="2000" b="1" dirty="0">
                  <a:solidFill>
                    <a:srgbClr val="7030A0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IN" sz="2000" b="1" i="1" dirty="0" smtClean="0">
                    <a:solidFill>
                      <a:srgbClr val="002060"/>
                    </a:solidFill>
                  </a:rPr>
                  <a:t>The heat capacities of triatomic </a:t>
                </a:r>
                <a:r>
                  <a:rPr lang="en-IN" sz="2000" b="1" i="1" dirty="0">
                    <a:solidFill>
                      <a:srgbClr val="002060"/>
                    </a:solidFill>
                  </a:rPr>
                  <a:t>molecules</a:t>
                </a:r>
                <a14:m>
                  <m:oMath xmlns:m="http://schemas.openxmlformats.org/officeDocument/2006/math"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  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𝑵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IN" sz="2000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en-IN" sz="2000" b="1" dirty="0">
                    <a:solidFill>
                      <a:srgbClr val="002060"/>
                    </a:solidFill>
                  </a:rPr>
                  <a:t> </a:t>
                </a:r>
                <a:endParaRPr lang="en-IN" sz="2000" b="1" dirty="0" smtClean="0">
                  <a:solidFill>
                    <a:srgbClr val="002060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IN" sz="2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For linear (</a:t>
                </a:r>
                <a:r>
                  <a:rPr lang="en-IN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CO</a:t>
                </a:r>
                <a:r>
                  <a:rPr lang="en-IN" sz="2000" b="1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r>
                  <a:rPr lang="en-IN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)     </a:t>
                </a:r>
                <a:r>
                  <a:rPr lang="en-IN" sz="2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𝟒</m:t>
                    </m:r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𝟏𝟑</m:t>
                        </m:r>
                      </m:num>
                      <m:den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IN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,   </a:t>
                </a:r>
                <a:r>
                  <a:rPr lang="en-IN" sz="2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&amp;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𝑷</m:t>
                        </m:r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IN" sz="20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𝑹</m:t>
                    </m:r>
                  </m:oMath>
                </a14:m>
                <a:endParaRPr lang="en-IN" sz="20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0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IN" sz="20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𝜸</m:t>
                      </m:r>
                      <m:r>
                        <a:rPr lang="en-IN" sz="20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𝒗</m:t>
                              </m:r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sz="20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den>
                      </m:f>
                      <m:r>
                        <a:rPr lang="en-IN" sz="20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2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𝟏𝟓</m:t>
                          </m:r>
                        </m:num>
                        <m:den>
                          <m:r>
                            <a:rPr lang="en-IN" sz="2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𝟏𝟑</m:t>
                          </m:r>
                        </m:den>
                      </m:f>
                      <m:r>
                        <a:rPr lang="en-IN" sz="20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IN" sz="20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IN" sz="20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IN" sz="20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𝟏𝟓𝟒</m:t>
                      </m:r>
                    </m:oMath>
                  </m:oMathPara>
                </a14:m>
                <a:endParaRPr lang="en-IN" sz="20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IN" sz="2000" b="1" dirty="0">
                    <a:solidFill>
                      <a:srgbClr val="002060"/>
                    </a:solidFill>
                  </a:rPr>
                  <a:t> </a:t>
                </a:r>
                <a:r>
                  <a:rPr lang="en-IN" sz="2000" b="1" dirty="0" smtClean="0">
                    <a:solidFill>
                      <a:srgbClr val="00B050"/>
                    </a:solidFill>
                  </a:rPr>
                  <a:t>For nonlinear (H</a:t>
                </a:r>
                <a:r>
                  <a:rPr lang="en-IN" sz="2000" b="1" baseline="-25000" dirty="0">
                    <a:solidFill>
                      <a:srgbClr val="00B050"/>
                    </a:solidFill>
                  </a:rPr>
                  <a:t>2</a:t>
                </a:r>
                <a:r>
                  <a:rPr lang="en-IN" sz="2000" b="1" dirty="0">
                    <a:solidFill>
                      <a:srgbClr val="00B050"/>
                    </a:solidFill>
                  </a:rPr>
                  <a:t>O)   </a:t>
                </a:r>
                <a:r>
                  <a:rPr lang="en-IN" sz="2000" b="1" dirty="0" smtClean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𝟑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𝑹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𝟔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IN" sz="2000" b="1" dirty="0">
                    <a:solidFill>
                      <a:srgbClr val="00B05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𝑷</m:t>
                        </m:r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IN" sz="2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= 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𝟕</m:t>
                    </m:r>
                    <m:r>
                      <a:rPr lang="en-IN" sz="2000" b="1" i="1">
                        <a:solidFill>
                          <a:srgbClr val="00B050"/>
                        </a:solidFill>
                        <a:latin typeface="Cambria Math"/>
                      </a:rPr>
                      <m:t>𝑹</m:t>
                    </m:r>
                  </m:oMath>
                </a14:m>
                <a:endParaRPr lang="en-IN" sz="2000" b="1" dirty="0">
                  <a:solidFill>
                    <a:srgbClr val="00B050"/>
                  </a:solidFill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000" b="1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IN" sz="2000" b="1" i="1">
                          <a:solidFill>
                            <a:srgbClr val="00B050"/>
                          </a:solidFill>
                          <a:latin typeface="Cambria Math"/>
                        </a:rPr>
                        <m:t>𝜸</m:t>
                      </m:r>
                      <m:r>
                        <a:rPr lang="en-IN" sz="2000" b="1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𝒑</m:t>
                              </m:r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𝒗</m:t>
                              </m:r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IN" sz="2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</m:den>
                      </m:f>
                      <m:r>
                        <a:rPr lang="en-IN" sz="2000" b="1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IN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en-IN" sz="2000" b="1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IN" sz="2000" b="1" i="1">
                          <a:solidFill>
                            <a:srgbClr val="00B050"/>
                          </a:solidFill>
                          <a:latin typeface="Cambria Math"/>
                        </a:rPr>
                        <m:t>𝟏</m:t>
                      </m:r>
                      <m:r>
                        <a:rPr lang="en-IN" sz="2000" b="1" i="1">
                          <a:solidFill>
                            <a:srgbClr val="00B050"/>
                          </a:solidFill>
                          <a:latin typeface="Cambria Math"/>
                        </a:rPr>
                        <m:t>.</m:t>
                      </m:r>
                      <m:r>
                        <a:rPr lang="en-IN" sz="2000" b="1" i="1">
                          <a:solidFill>
                            <a:srgbClr val="00B050"/>
                          </a:solidFill>
                          <a:latin typeface="Cambria Math"/>
                        </a:rPr>
                        <m:t>𝟏𝟔𝟕</m:t>
                      </m:r>
                    </m:oMath>
                  </m:oMathPara>
                </a14:m>
                <a:endParaRPr lang="en-IN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20688"/>
                <a:ext cx="7776864" cy="5473678"/>
              </a:xfrm>
              <a:prstGeom prst="rect">
                <a:avLst/>
              </a:prstGeom>
              <a:blipFill rotWithShape="1">
                <a:blip r:embed="rId2"/>
                <a:stretch>
                  <a:fillRect l="-1020" t="-66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9090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2708920"/>
            <a:ext cx="2496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Thank You 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7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1448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14</cp:revision>
  <dcterms:created xsi:type="dcterms:W3CDTF">2021-06-12T23:58:44Z</dcterms:created>
  <dcterms:modified xsi:type="dcterms:W3CDTF">2021-06-19T16:35:10Z</dcterms:modified>
</cp:coreProperties>
</file>