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60A0B27-08D4-4FFE-9785-3CEF773D2A3B}" type="datetimeFigureOut">
              <a:rPr lang="en-IN" smtClean="0"/>
              <a:t>09-06-2021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3365526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0A0B27-08D4-4FFE-9785-3CEF773D2A3B}" type="datetimeFigureOut">
              <a:rPr lang="en-IN" smtClean="0"/>
              <a:t>09-06-2021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2124412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0A0B27-08D4-4FFE-9785-3CEF773D2A3B}" type="datetimeFigureOut">
              <a:rPr lang="en-IN" smtClean="0"/>
              <a:t>09-06-2021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1112116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0A0B27-08D4-4FFE-9785-3CEF773D2A3B}" type="datetimeFigureOut">
              <a:rPr lang="en-IN" smtClean="0"/>
              <a:t>09-06-2021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2413364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0A0B27-08D4-4FFE-9785-3CEF773D2A3B}" type="datetimeFigureOut">
              <a:rPr lang="en-IN" smtClean="0"/>
              <a:t>09-06-2021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3411606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60A0B27-08D4-4FFE-9785-3CEF773D2A3B}" type="datetimeFigureOut">
              <a:rPr lang="en-IN" smtClean="0"/>
              <a:t>09-06-2021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277499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60A0B27-08D4-4FFE-9785-3CEF773D2A3B}" type="datetimeFigureOut">
              <a:rPr lang="en-IN" smtClean="0"/>
              <a:t>09-06-2021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3914278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60A0B27-08D4-4FFE-9785-3CEF773D2A3B}" type="datetimeFigureOut">
              <a:rPr lang="en-IN" smtClean="0"/>
              <a:t>09-06-2021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3395869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0A0B27-08D4-4FFE-9785-3CEF773D2A3B}" type="datetimeFigureOut">
              <a:rPr lang="en-IN" smtClean="0"/>
              <a:t>09-06-2021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3178378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0A0B27-08D4-4FFE-9785-3CEF773D2A3B}" type="datetimeFigureOut">
              <a:rPr lang="en-IN" smtClean="0"/>
              <a:t>09-06-2021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3561495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0A0B27-08D4-4FFE-9785-3CEF773D2A3B}" type="datetimeFigureOut">
              <a:rPr lang="en-IN" smtClean="0"/>
              <a:t>09-06-2021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20B281-57E5-49A2-998E-72B258AD443A}" type="slidenum">
              <a:rPr lang="en-IN" smtClean="0"/>
              <a:t>‹#›</a:t>
            </a:fld>
            <a:endParaRPr lang="en-IN"/>
          </a:p>
        </p:txBody>
      </p:sp>
    </p:spTree>
    <p:extLst>
      <p:ext uri="{BB962C8B-B14F-4D97-AF65-F5344CB8AC3E}">
        <p14:creationId xmlns:p14="http://schemas.microsoft.com/office/powerpoint/2010/main" val="112634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0A0B27-08D4-4FFE-9785-3CEF773D2A3B}" type="datetimeFigureOut">
              <a:rPr lang="en-IN" smtClean="0"/>
              <a:t>09-06-2021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0B281-57E5-49A2-998E-72B258AD443A}" type="slidenum">
              <a:rPr lang="en-IN" smtClean="0"/>
              <a:t>‹#›</a:t>
            </a:fld>
            <a:endParaRPr lang="en-IN"/>
          </a:p>
        </p:txBody>
      </p:sp>
    </p:spTree>
    <p:extLst>
      <p:ext uri="{BB962C8B-B14F-4D97-AF65-F5344CB8AC3E}">
        <p14:creationId xmlns:p14="http://schemas.microsoft.com/office/powerpoint/2010/main" val="3601544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838200"/>
            <a:ext cx="5257800" cy="1200329"/>
          </a:xfrm>
          <a:prstGeom prst="rect">
            <a:avLst/>
          </a:prstGeom>
        </p:spPr>
        <p:txBody>
          <a:bodyPr wrap="square">
            <a:spAutoFit/>
          </a:bodyPr>
          <a:lstStyle/>
          <a:p>
            <a:pPr algn="ctr"/>
            <a:r>
              <a:rPr lang="en-IN" sz="2400" b="1" dirty="0"/>
              <a:t>CHE-HC-2024</a:t>
            </a:r>
            <a:r>
              <a:rPr lang="en-IN" sz="2400" dirty="0"/>
              <a:t>: </a:t>
            </a:r>
            <a:r>
              <a:rPr lang="en-IN" sz="2400" b="1" dirty="0"/>
              <a:t>PHYSICAL CHEMISTRY II</a:t>
            </a:r>
            <a:br>
              <a:rPr lang="en-IN" sz="2400" b="1" dirty="0"/>
            </a:br>
            <a:endParaRPr lang="en-IN" sz="2400" b="1" dirty="0" smtClean="0"/>
          </a:p>
          <a:p>
            <a:pPr algn="ctr"/>
            <a:r>
              <a:rPr lang="en-IN" sz="2400" b="1" dirty="0" smtClean="0"/>
              <a:t>Chemical Thermodynamics</a:t>
            </a:r>
            <a:endParaRPr lang="en-IN" sz="2400" dirty="0"/>
          </a:p>
        </p:txBody>
      </p:sp>
      <p:sp>
        <p:nvSpPr>
          <p:cNvPr id="5" name="TextBox 4"/>
          <p:cNvSpPr txBox="1"/>
          <p:nvPr/>
        </p:nvSpPr>
        <p:spPr>
          <a:xfrm>
            <a:off x="914401" y="2564904"/>
            <a:ext cx="7239000" cy="1107996"/>
          </a:xfrm>
          <a:prstGeom prst="rect">
            <a:avLst/>
          </a:prstGeom>
          <a:noFill/>
        </p:spPr>
        <p:txBody>
          <a:bodyPr wrap="square" rtlCol="0">
            <a:spAutoFit/>
          </a:bodyPr>
          <a:lstStyle/>
          <a:p>
            <a:pPr algn="just"/>
            <a:r>
              <a:rPr lang="en-US" sz="2200" b="1" dirty="0" smtClean="0"/>
              <a:t>Class 2: S</a:t>
            </a:r>
            <a:r>
              <a:rPr lang="en-IN" sz="2200" b="1" dirty="0" smtClean="0"/>
              <a:t>tate </a:t>
            </a:r>
            <a:r>
              <a:rPr lang="en-IN" sz="2200" b="1" dirty="0"/>
              <a:t>and path functions; </a:t>
            </a:r>
            <a:r>
              <a:rPr lang="en-IN" sz="2200" b="1" dirty="0" smtClean="0"/>
              <a:t>zeroth </a:t>
            </a:r>
            <a:r>
              <a:rPr lang="en-IN" sz="2200" b="1" dirty="0"/>
              <a:t>law of </a:t>
            </a:r>
            <a:r>
              <a:rPr lang="en-IN" sz="2200" b="1" dirty="0" smtClean="0"/>
              <a:t>thermodynamics, Heat and Work, First law of thermodynamics</a:t>
            </a:r>
            <a:endParaRPr lang="en-IN" sz="2200" b="1" dirty="0"/>
          </a:p>
        </p:txBody>
      </p:sp>
      <p:sp>
        <p:nvSpPr>
          <p:cNvPr id="2" name="TextBox 1"/>
          <p:cNvSpPr txBox="1"/>
          <p:nvPr/>
        </p:nvSpPr>
        <p:spPr>
          <a:xfrm>
            <a:off x="2843808" y="4139788"/>
            <a:ext cx="3536224" cy="769441"/>
          </a:xfrm>
          <a:prstGeom prst="rect">
            <a:avLst/>
          </a:prstGeom>
          <a:noFill/>
        </p:spPr>
        <p:txBody>
          <a:bodyPr wrap="none" rtlCol="0">
            <a:spAutoFit/>
          </a:bodyPr>
          <a:lstStyle/>
          <a:p>
            <a:pPr algn="ctr"/>
            <a:r>
              <a:rPr lang="en-US" sz="2200" b="1" dirty="0" smtClean="0">
                <a:solidFill>
                  <a:srgbClr val="002060"/>
                </a:solidFill>
              </a:rPr>
              <a:t>By</a:t>
            </a:r>
          </a:p>
          <a:p>
            <a:pPr algn="ctr"/>
            <a:r>
              <a:rPr lang="en-US" sz="2200" b="1" dirty="0" smtClean="0">
                <a:solidFill>
                  <a:srgbClr val="002060"/>
                </a:solidFill>
              </a:rPr>
              <a:t>Dr</a:t>
            </a:r>
            <a:r>
              <a:rPr lang="en-US" sz="2200" b="1" dirty="0" smtClean="0">
                <a:solidFill>
                  <a:srgbClr val="002060"/>
                </a:solidFill>
              </a:rPr>
              <a:t>. </a:t>
            </a:r>
            <a:r>
              <a:rPr lang="en-US" sz="2200" b="1" dirty="0" err="1" smtClean="0">
                <a:solidFill>
                  <a:srgbClr val="002060"/>
                </a:solidFill>
              </a:rPr>
              <a:t>Dewan</a:t>
            </a:r>
            <a:r>
              <a:rPr lang="en-US" sz="2200" b="1" dirty="0" smtClean="0">
                <a:solidFill>
                  <a:srgbClr val="002060"/>
                </a:solidFill>
              </a:rPr>
              <a:t> </a:t>
            </a:r>
            <a:r>
              <a:rPr lang="en-US" sz="2200" b="1" dirty="0" err="1" smtClean="0">
                <a:solidFill>
                  <a:srgbClr val="002060"/>
                </a:solidFill>
              </a:rPr>
              <a:t>Shahidur</a:t>
            </a:r>
            <a:r>
              <a:rPr lang="en-US" sz="2200" b="1" dirty="0" smtClean="0">
                <a:solidFill>
                  <a:srgbClr val="002060"/>
                </a:solidFill>
              </a:rPr>
              <a:t> </a:t>
            </a:r>
            <a:r>
              <a:rPr lang="en-US" sz="2200" b="1" dirty="0" err="1" smtClean="0">
                <a:solidFill>
                  <a:srgbClr val="002060"/>
                </a:solidFill>
              </a:rPr>
              <a:t>Rahman</a:t>
            </a:r>
            <a:endParaRPr lang="en-IN" sz="2200" b="1" dirty="0">
              <a:solidFill>
                <a:srgbClr val="002060"/>
              </a:solidFill>
            </a:endParaRPr>
          </a:p>
        </p:txBody>
      </p:sp>
    </p:spTree>
    <p:extLst>
      <p:ext uri="{BB962C8B-B14F-4D97-AF65-F5344CB8AC3E}">
        <p14:creationId xmlns:p14="http://schemas.microsoft.com/office/powerpoint/2010/main" val="3999494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280920" cy="5170646"/>
          </a:xfrm>
          <a:prstGeom prst="rect">
            <a:avLst/>
          </a:prstGeom>
        </p:spPr>
        <p:txBody>
          <a:bodyPr wrap="square">
            <a:spAutoFit/>
          </a:bodyPr>
          <a:lstStyle/>
          <a:p>
            <a:pPr algn="just">
              <a:lnSpc>
                <a:spcPct val="150000"/>
              </a:lnSpc>
            </a:pPr>
            <a:r>
              <a:rPr lang="en-US" sz="2000" b="1" dirty="0" smtClean="0">
                <a:solidFill>
                  <a:srgbClr val="002060"/>
                </a:solidFill>
              </a:rPr>
              <a:t>The </a:t>
            </a:r>
            <a:r>
              <a:rPr lang="en-US" sz="2000" b="1" dirty="0">
                <a:solidFill>
                  <a:srgbClr val="002060"/>
                </a:solidFill>
              </a:rPr>
              <a:t>first law of thermodynamics is essentially the law of conservation of energy. This law introduces the concept of internal energy and may be stated in the following different ways.</a:t>
            </a:r>
            <a:endParaRPr lang="en-IN" sz="2000" b="1" dirty="0">
              <a:solidFill>
                <a:srgbClr val="002060"/>
              </a:solidFill>
            </a:endParaRPr>
          </a:p>
          <a:p>
            <a:pPr marL="285750" lvl="0" indent="-285750" algn="just">
              <a:lnSpc>
                <a:spcPct val="150000"/>
              </a:lnSpc>
              <a:buFont typeface="Wingdings" pitchFamily="2" charset="2"/>
              <a:buChar char="Ø"/>
            </a:pPr>
            <a:r>
              <a:rPr lang="en-US" sz="2000" b="1" i="1" dirty="0">
                <a:solidFill>
                  <a:srgbClr val="002060"/>
                </a:solidFill>
              </a:rPr>
              <a:t>Energy can neither be created nor destroyed</a:t>
            </a:r>
            <a:endParaRPr lang="en-IN" sz="2000" b="1" dirty="0">
              <a:solidFill>
                <a:srgbClr val="002060"/>
              </a:solidFill>
            </a:endParaRPr>
          </a:p>
          <a:p>
            <a:pPr marL="285750" lvl="0" indent="-285750" algn="just">
              <a:lnSpc>
                <a:spcPct val="150000"/>
              </a:lnSpc>
              <a:buFont typeface="Wingdings" pitchFamily="2" charset="2"/>
              <a:buChar char="Ø"/>
            </a:pPr>
            <a:r>
              <a:rPr lang="en-US" sz="2000" b="1" dirty="0">
                <a:solidFill>
                  <a:srgbClr val="002060"/>
                </a:solidFill>
              </a:rPr>
              <a:t>Th</a:t>
            </a:r>
            <a:r>
              <a:rPr lang="en-US" sz="2000" b="1" i="1" dirty="0">
                <a:solidFill>
                  <a:srgbClr val="002060"/>
                </a:solidFill>
              </a:rPr>
              <a:t>e total energy of the universe is conserved.</a:t>
            </a:r>
            <a:endParaRPr lang="en-IN" sz="2000" b="1" dirty="0">
              <a:solidFill>
                <a:srgbClr val="002060"/>
              </a:solidFill>
            </a:endParaRPr>
          </a:p>
          <a:p>
            <a:pPr marL="285750" lvl="0" indent="-285750" algn="just">
              <a:lnSpc>
                <a:spcPct val="150000"/>
              </a:lnSpc>
              <a:buFont typeface="Wingdings" pitchFamily="2" charset="2"/>
              <a:buChar char="Ø"/>
            </a:pPr>
            <a:r>
              <a:rPr lang="en-US" sz="2000" b="1" i="1" dirty="0">
                <a:solidFill>
                  <a:srgbClr val="002060"/>
                </a:solidFill>
              </a:rPr>
              <a:t>The total internal energy of an isolated system remains constant.</a:t>
            </a:r>
            <a:endParaRPr lang="en-IN" sz="2000" b="1" dirty="0">
              <a:solidFill>
                <a:srgbClr val="002060"/>
              </a:solidFill>
            </a:endParaRPr>
          </a:p>
          <a:p>
            <a:pPr marL="285750" lvl="0" indent="-285750" algn="just">
              <a:lnSpc>
                <a:spcPct val="150000"/>
              </a:lnSpc>
              <a:buFont typeface="Wingdings" pitchFamily="2" charset="2"/>
              <a:buChar char="Ø"/>
            </a:pPr>
            <a:r>
              <a:rPr lang="en-US" sz="2000" b="1" i="1" dirty="0">
                <a:solidFill>
                  <a:srgbClr val="002060"/>
                </a:solidFill>
              </a:rPr>
              <a:t>Whenever a quantity of one kind of energy disappears, an exactly equivalent quantity of energy in some other form must appear.</a:t>
            </a:r>
            <a:endParaRPr lang="en-IN" sz="2000" b="1" dirty="0">
              <a:solidFill>
                <a:srgbClr val="002060"/>
              </a:solidFill>
            </a:endParaRPr>
          </a:p>
          <a:p>
            <a:pPr algn="just">
              <a:lnSpc>
                <a:spcPct val="150000"/>
              </a:lnSpc>
            </a:pPr>
            <a:r>
              <a:rPr lang="en-US" sz="2000" b="1" dirty="0">
                <a:solidFill>
                  <a:srgbClr val="002060"/>
                </a:solidFill>
              </a:rPr>
              <a:t>This law states that if at any time there is a decrease in internal energy in any portion of the universe, there must be a simultaneous, corresponding increase in the internal energy of the rest of the universe. </a:t>
            </a:r>
            <a:endParaRPr lang="en-IN" sz="2000" b="1" dirty="0">
              <a:solidFill>
                <a:srgbClr val="002060"/>
              </a:solidFill>
            </a:endParaRPr>
          </a:p>
        </p:txBody>
      </p:sp>
      <p:sp>
        <p:nvSpPr>
          <p:cNvPr id="3" name="Rectangle 2"/>
          <p:cNvSpPr/>
          <p:nvPr/>
        </p:nvSpPr>
        <p:spPr>
          <a:xfrm>
            <a:off x="2743200" y="231031"/>
            <a:ext cx="3914790" cy="461665"/>
          </a:xfrm>
          <a:prstGeom prst="rect">
            <a:avLst/>
          </a:prstGeom>
        </p:spPr>
        <p:txBody>
          <a:bodyPr wrap="none">
            <a:spAutoFit/>
          </a:bodyPr>
          <a:lstStyle/>
          <a:p>
            <a:r>
              <a:rPr lang="en-IN" sz="2400" b="1" dirty="0">
                <a:solidFill>
                  <a:srgbClr val="002060"/>
                </a:solidFill>
              </a:rPr>
              <a:t>First Law of Thermodynamics</a:t>
            </a:r>
          </a:p>
        </p:txBody>
      </p:sp>
    </p:spTree>
    <p:extLst>
      <p:ext uri="{BB962C8B-B14F-4D97-AF65-F5344CB8AC3E}">
        <p14:creationId xmlns:p14="http://schemas.microsoft.com/office/powerpoint/2010/main" val="1641730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251520" y="166298"/>
                <a:ext cx="8424936" cy="6575070"/>
              </a:xfrm>
              <a:prstGeom prst="rect">
                <a:avLst/>
              </a:prstGeom>
            </p:spPr>
            <p:txBody>
              <a:bodyPr wrap="square">
                <a:spAutoFit/>
              </a:bodyPr>
              <a:lstStyle/>
              <a:p>
                <a:pPr>
                  <a:lnSpc>
                    <a:spcPct val="150000"/>
                  </a:lnSpc>
                </a:pPr>
                <a:r>
                  <a:rPr lang="en-US" sz="2000" b="1" dirty="0">
                    <a:solidFill>
                      <a:srgbClr val="002060"/>
                    </a:solidFill>
                  </a:rPr>
                  <a:t>The first law of thermodynamics may, therefore, be expressed as</a:t>
                </a:r>
                <a:endParaRPr lang="en-IN" sz="2000" b="1" dirty="0">
                  <a:solidFill>
                    <a:srgbClr val="002060"/>
                  </a:solidFill>
                </a:endParaRPr>
              </a:p>
              <a:p>
                <a:pPr/>
                <a14:m>
                  <m:oMathPara xmlns:m="http://schemas.openxmlformats.org/officeDocument/2006/math">
                    <m:oMathParaPr>
                      <m:jc m:val="centerGroup"/>
                    </m:oMathParaPr>
                    <m:oMath xmlns:m="http://schemas.openxmlformats.org/officeDocument/2006/math">
                      <m:nary>
                        <m:naryPr>
                          <m:chr m:val="∑"/>
                          <m:limLoc m:val="undOvr"/>
                          <m:supHide m:val="on"/>
                          <m:ctrlPr>
                            <a:rPr lang="en-IN" sz="2000" b="1" i="1">
                              <a:solidFill>
                                <a:srgbClr val="002060"/>
                              </a:solidFill>
                              <a:latin typeface="Cambria Math"/>
                            </a:rPr>
                          </m:ctrlPr>
                        </m:naryPr>
                        <m:sub>
                          <m:r>
                            <a:rPr lang="en-US" sz="2000" b="1" i="1">
                              <a:solidFill>
                                <a:srgbClr val="002060"/>
                              </a:solidFill>
                              <a:latin typeface="Cambria Math"/>
                            </a:rPr>
                            <m:t>𝒊</m:t>
                          </m:r>
                        </m:sub>
                        <m:sup/>
                        <m:e>
                          <m:r>
                            <a:rPr lang="en-US" sz="2000" b="1" i="1">
                              <a:solidFill>
                                <a:srgbClr val="002060"/>
                              </a:solidFill>
                              <a:latin typeface="Cambria Math"/>
                            </a:rPr>
                            <m:t>∆</m:t>
                          </m:r>
                          <m:sSub>
                            <m:sSubPr>
                              <m:ctrlPr>
                                <a:rPr lang="en-IN" sz="2000" b="1" i="1">
                                  <a:solidFill>
                                    <a:srgbClr val="002060"/>
                                  </a:solidFill>
                                  <a:latin typeface="Cambria Math"/>
                                </a:rPr>
                              </m:ctrlPr>
                            </m:sSubPr>
                            <m:e>
                              <m:r>
                                <a:rPr lang="en-US" sz="2000" b="1" i="1">
                                  <a:solidFill>
                                    <a:srgbClr val="002060"/>
                                  </a:solidFill>
                                  <a:latin typeface="Cambria Math"/>
                                </a:rPr>
                                <m:t>𝑼</m:t>
                              </m:r>
                            </m:e>
                            <m:sub>
                              <m:r>
                                <a:rPr lang="en-US" sz="2000" b="1" i="1">
                                  <a:solidFill>
                                    <a:srgbClr val="002060"/>
                                  </a:solidFill>
                                  <a:latin typeface="Cambria Math"/>
                                </a:rPr>
                                <m:t>𝒊</m:t>
                              </m:r>
                            </m:sub>
                          </m:sSub>
                          <m:r>
                            <a:rPr lang="en-US" sz="2000" b="1" i="1">
                              <a:solidFill>
                                <a:srgbClr val="002060"/>
                              </a:solidFill>
                              <a:latin typeface="Cambria Math"/>
                            </a:rPr>
                            <m:t>=</m:t>
                          </m:r>
                          <m:r>
                            <a:rPr lang="en-US" sz="2000" b="1" i="1">
                              <a:solidFill>
                                <a:srgbClr val="002060"/>
                              </a:solidFill>
                              <a:latin typeface="Cambria Math"/>
                            </a:rPr>
                            <m:t>𝟎</m:t>
                          </m:r>
                        </m:e>
                      </m:nary>
                    </m:oMath>
                  </m:oMathPara>
                </a14:m>
                <a:endParaRPr lang="en-IN" sz="2000" b="1" dirty="0">
                  <a:solidFill>
                    <a:srgbClr val="002060"/>
                  </a:solidFill>
                </a:endParaRPr>
              </a:p>
              <a:p>
                <a:pPr algn="just">
                  <a:lnSpc>
                    <a:spcPct val="150000"/>
                  </a:lnSpc>
                </a:pPr>
                <a:r>
                  <a:rPr lang="en-US" sz="2000" b="1" dirty="0" smtClean="0">
                    <a:solidFill>
                      <a:srgbClr val="002060"/>
                    </a:solidFill>
                  </a:rPr>
                  <a:t>where </a:t>
                </a:r>
                <a14:m>
                  <m:oMath xmlns:m="http://schemas.openxmlformats.org/officeDocument/2006/math">
                    <m:r>
                      <a:rPr lang="en-US" sz="2000" b="1" i="1">
                        <a:solidFill>
                          <a:srgbClr val="002060"/>
                        </a:solidFill>
                        <a:latin typeface="Cambria Math"/>
                      </a:rPr>
                      <m:t>∆</m:t>
                    </m:r>
                    <m:sSub>
                      <m:sSubPr>
                        <m:ctrlPr>
                          <a:rPr lang="en-IN" sz="2000" b="1" i="1">
                            <a:solidFill>
                              <a:srgbClr val="002060"/>
                            </a:solidFill>
                            <a:latin typeface="Cambria Math"/>
                          </a:rPr>
                        </m:ctrlPr>
                      </m:sSubPr>
                      <m:e>
                        <m:r>
                          <a:rPr lang="en-US" sz="2000" b="1" i="1">
                            <a:solidFill>
                              <a:srgbClr val="002060"/>
                            </a:solidFill>
                            <a:latin typeface="Cambria Math"/>
                          </a:rPr>
                          <m:t>𝑼</m:t>
                        </m:r>
                      </m:e>
                      <m:sub>
                        <m:r>
                          <a:rPr lang="en-US" sz="2000" b="1" i="1">
                            <a:solidFill>
                              <a:srgbClr val="002060"/>
                            </a:solidFill>
                            <a:latin typeface="Cambria Math"/>
                          </a:rPr>
                          <m:t>𝒊</m:t>
                        </m:r>
                      </m:sub>
                    </m:sSub>
                  </m:oMath>
                </a14:m>
                <a:r>
                  <a:rPr lang="en-US" sz="2000" b="1" dirty="0">
                    <a:solidFill>
                      <a:srgbClr val="002060"/>
                    </a:solidFill>
                  </a:rPr>
                  <a:t> is the change in internal energy in any portion of the universe. This means that energy in the universe can neither be created nor destroyed. The universe may be considered as an isolated system. It follows, therefore, that the total internal energy of an isolated system remains constant. </a:t>
                </a:r>
                <a:endParaRPr lang="en-US" sz="2000" b="1" dirty="0" smtClean="0">
                  <a:solidFill>
                    <a:srgbClr val="002060"/>
                  </a:solidFill>
                </a:endParaRPr>
              </a:p>
              <a:p>
                <a:pPr algn="just">
                  <a:lnSpc>
                    <a:spcPct val="150000"/>
                  </a:lnSpc>
                </a:pPr>
                <a:r>
                  <a:rPr lang="en-US" sz="2000" b="1" dirty="0">
                    <a:solidFill>
                      <a:srgbClr val="002060"/>
                    </a:solidFill>
                  </a:rPr>
                  <a:t>	</a:t>
                </a:r>
                <a:r>
                  <a:rPr lang="en-US" sz="2000" b="1" dirty="0" smtClean="0">
                    <a:solidFill>
                      <a:srgbClr val="002060"/>
                    </a:solidFill>
                  </a:rPr>
                  <a:t>If </a:t>
                </a:r>
                <a:r>
                  <a:rPr lang="en-US" sz="2000" b="1" dirty="0">
                    <a:solidFill>
                      <a:srgbClr val="002060"/>
                    </a:solidFill>
                  </a:rPr>
                  <a:t>a system having internal energy </a:t>
                </a:r>
                <a14:m>
                  <m:oMath xmlns:m="http://schemas.openxmlformats.org/officeDocument/2006/math">
                    <m:sSub>
                      <m:sSubPr>
                        <m:ctrlPr>
                          <a:rPr lang="en-IN" sz="2000" b="1" i="1">
                            <a:solidFill>
                              <a:srgbClr val="002060"/>
                            </a:solidFill>
                            <a:latin typeface="Cambria Math"/>
                          </a:rPr>
                        </m:ctrlPr>
                      </m:sSubPr>
                      <m:e>
                        <m:r>
                          <a:rPr lang="en-US" sz="2000" b="1" i="1">
                            <a:solidFill>
                              <a:srgbClr val="002060"/>
                            </a:solidFill>
                            <a:latin typeface="Cambria Math"/>
                          </a:rPr>
                          <m:t>𝑼</m:t>
                        </m:r>
                      </m:e>
                      <m:sub>
                        <m:r>
                          <a:rPr lang="en-US" sz="2000" b="1" i="1">
                            <a:solidFill>
                              <a:srgbClr val="002060"/>
                            </a:solidFill>
                            <a:latin typeface="Cambria Math"/>
                          </a:rPr>
                          <m:t>𝒊</m:t>
                        </m:r>
                      </m:sub>
                    </m:sSub>
                  </m:oMath>
                </a14:m>
                <a:r>
                  <a:rPr lang="en-US" sz="2000" b="1" dirty="0">
                    <a:solidFill>
                      <a:srgbClr val="002060"/>
                    </a:solidFill>
                  </a:rPr>
                  <a:t> is supplied with q amount of heat and if </a:t>
                </a:r>
                <a14:m>
                  <m:oMath xmlns:m="http://schemas.openxmlformats.org/officeDocument/2006/math">
                    <m:r>
                      <a:rPr lang="en-US" sz="2000" b="1" i="1">
                        <a:solidFill>
                          <a:srgbClr val="002060"/>
                        </a:solidFill>
                        <a:latin typeface="Cambria Math"/>
                      </a:rPr>
                      <m:t>𝒘</m:t>
                    </m:r>
                  </m:oMath>
                </a14:m>
                <a:r>
                  <a:rPr lang="en-US" sz="2000" b="1" dirty="0">
                    <a:solidFill>
                      <a:srgbClr val="002060"/>
                    </a:solidFill>
                  </a:rPr>
                  <a:t> is the work done by the system, then the final internal energy </a:t>
                </a:r>
                <a14:m>
                  <m:oMath xmlns:m="http://schemas.openxmlformats.org/officeDocument/2006/math">
                    <m:sSub>
                      <m:sSubPr>
                        <m:ctrlPr>
                          <a:rPr lang="en-IN" sz="2000" b="1" i="1">
                            <a:solidFill>
                              <a:srgbClr val="002060"/>
                            </a:solidFill>
                            <a:latin typeface="Cambria Math"/>
                          </a:rPr>
                        </m:ctrlPr>
                      </m:sSubPr>
                      <m:e>
                        <m:r>
                          <a:rPr lang="en-US" sz="2000" b="1" i="1">
                            <a:solidFill>
                              <a:srgbClr val="002060"/>
                            </a:solidFill>
                            <a:latin typeface="Cambria Math"/>
                          </a:rPr>
                          <m:t>𝑼</m:t>
                        </m:r>
                      </m:e>
                      <m:sub>
                        <m:r>
                          <a:rPr lang="en-US" sz="2000" b="1" i="1">
                            <a:solidFill>
                              <a:srgbClr val="002060"/>
                            </a:solidFill>
                            <a:latin typeface="Cambria Math"/>
                          </a:rPr>
                          <m:t>𝒇</m:t>
                        </m:r>
                      </m:sub>
                    </m:sSub>
                  </m:oMath>
                </a14:m>
                <a:r>
                  <a:rPr lang="en-US" sz="2000" b="1" dirty="0">
                    <a:solidFill>
                      <a:srgbClr val="002060"/>
                    </a:solidFill>
                  </a:rPr>
                  <a:t> of the system is express as</a:t>
                </a:r>
                <a:r>
                  <a:rPr lang="en-US" sz="2000" b="1" dirty="0" smtClean="0">
                    <a:solidFill>
                      <a:srgbClr val="002060"/>
                    </a:solidFill>
                  </a:rPr>
                  <a:t>,</a:t>
                </a:r>
                <a:endParaRPr lang="en-US" sz="2000" b="1" i="1" dirty="0" smtClean="0">
                  <a:solidFill>
                    <a:srgbClr val="002060"/>
                  </a:solidFill>
                </a:endParaRPr>
              </a:p>
              <a:p>
                <a:pPr algn="just">
                  <a:lnSpc>
                    <a:spcPct val="150000"/>
                  </a:lnSpc>
                </a:pPr>
                <a14:m>
                  <m:oMathPara xmlns:m="http://schemas.openxmlformats.org/officeDocument/2006/math">
                    <m:oMathParaPr>
                      <m:jc m:val="centerGroup"/>
                    </m:oMathParaPr>
                    <m:oMath xmlns:m="http://schemas.openxmlformats.org/officeDocument/2006/math">
                      <m:sSub>
                        <m:sSubPr>
                          <m:ctrlPr>
                            <a:rPr lang="en-IN" sz="2000" b="1" i="1">
                              <a:solidFill>
                                <a:srgbClr val="002060"/>
                              </a:solidFill>
                              <a:latin typeface="Cambria Math"/>
                            </a:rPr>
                          </m:ctrlPr>
                        </m:sSubPr>
                        <m:e>
                          <m:r>
                            <a:rPr lang="en-US" sz="2000" b="1" i="1">
                              <a:solidFill>
                                <a:srgbClr val="002060"/>
                              </a:solidFill>
                              <a:latin typeface="Cambria Math"/>
                            </a:rPr>
                            <m:t>𝑼</m:t>
                          </m:r>
                        </m:e>
                        <m:sub>
                          <m:r>
                            <a:rPr lang="en-US" sz="2000" b="1" i="1">
                              <a:solidFill>
                                <a:srgbClr val="002060"/>
                              </a:solidFill>
                              <a:latin typeface="Cambria Math"/>
                            </a:rPr>
                            <m:t>𝒇</m:t>
                          </m:r>
                        </m:sub>
                      </m:sSub>
                      <m:r>
                        <a:rPr lang="en-US" sz="2000" b="1" i="1">
                          <a:solidFill>
                            <a:srgbClr val="002060"/>
                          </a:solidFill>
                          <a:latin typeface="Cambria Math"/>
                        </a:rPr>
                        <m:t>=</m:t>
                      </m:r>
                      <m:sSub>
                        <m:sSubPr>
                          <m:ctrlPr>
                            <a:rPr lang="en-IN" sz="2000" b="1" i="1">
                              <a:solidFill>
                                <a:srgbClr val="002060"/>
                              </a:solidFill>
                              <a:latin typeface="Cambria Math"/>
                            </a:rPr>
                          </m:ctrlPr>
                        </m:sSubPr>
                        <m:e>
                          <m:r>
                            <a:rPr lang="en-US" sz="2000" b="1" i="1">
                              <a:solidFill>
                                <a:srgbClr val="002060"/>
                              </a:solidFill>
                              <a:latin typeface="Cambria Math"/>
                            </a:rPr>
                            <m:t>𝑼</m:t>
                          </m:r>
                        </m:e>
                        <m:sub>
                          <m:r>
                            <a:rPr lang="en-US" sz="2000" b="1" i="1">
                              <a:solidFill>
                                <a:srgbClr val="002060"/>
                              </a:solidFill>
                              <a:latin typeface="Cambria Math"/>
                            </a:rPr>
                            <m:t>𝒊</m:t>
                          </m:r>
                        </m:sub>
                      </m:sSub>
                      <m:r>
                        <a:rPr lang="en-US" sz="2000" b="1" i="1">
                          <a:solidFill>
                            <a:srgbClr val="002060"/>
                          </a:solidFill>
                          <a:latin typeface="Cambria Math"/>
                        </a:rPr>
                        <m:t>+</m:t>
                      </m:r>
                      <m:r>
                        <a:rPr lang="en-US" sz="2000" b="1" i="1">
                          <a:solidFill>
                            <a:srgbClr val="002060"/>
                          </a:solidFill>
                          <a:latin typeface="Cambria Math"/>
                        </a:rPr>
                        <m:t>𝒒</m:t>
                      </m:r>
                      <m:r>
                        <a:rPr lang="en-US" sz="2000" b="1" i="1">
                          <a:solidFill>
                            <a:srgbClr val="002060"/>
                          </a:solidFill>
                          <a:latin typeface="Cambria Math"/>
                        </a:rPr>
                        <m:t>—(−</m:t>
                      </m:r>
                      <m:r>
                        <a:rPr lang="en-US" sz="2000" b="1" i="1">
                          <a:solidFill>
                            <a:srgbClr val="002060"/>
                          </a:solidFill>
                          <a:latin typeface="Cambria Math"/>
                        </a:rPr>
                        <m:t>𝒘</m:t>
                      </m:r>
                      <m:r>
                        <a:rPr lang="en-US" sz="2000" b="1" i="1">
                          <a:solidFill>
                            <a:srgbClr val="002060"/>
                          </a:solidFill>
                          <a:latin typeface="Cambria Math"/>
                        </a:rPr>
                        <m:t>)</m:t>
                      </m:r>
                    </m:oMath>
                  </m:oMathPara>
                </a14:m>
                <a:endParaRPr lang="en-IN" sz="2000" b="1" dirty="0">
                  <a:solidFill>
                    <a:srgbClr val="002060"/>
                  </a:solidFill>
                </a:endParaRPr>
              </a:p>
              <a:p>
                <a:pPr algn="just">
                  <a:lnSpc>
                    <a:spcPct val="150000"/>
                  </a:lnSpc>
                </a:pPr>
                <a:r>
                  <a:rPr lang="en-US" sz="2000" b="1" dirty="0">
                    <a:solidFill>
                      <a:srgbClr val="002060"/>
                    </a:solidFill>
                  </a:rPr>
                  <a:t>                    </a:t>
                </a:r>
                <a:r>
                  <a:rPr lang="en-US" sz="2000" b="1" dirty="0" smtClean="0">
                    <a:solidFill>
                      <a:srgbClr val="002060"/>
                    </a:solidFill>
                  </a:rPr>
                  <a:t>                      </a:t>
                </a:r>
                <a14:m>
                  <m:oMath xmlns:m="http://schemas.openxmlformats.org/officeDocument/2006/math">
                    <m:r>
                      <a:rPr lang="en-US" sz="2000" b="1" i="1">
                        <a:solidFill>
                          <a:srgbClr val="002060"/>
                        </a:solidFill>
                        <a:latin typeface="Cambria Math"/>
                      </a:rPr>
                      <m:t>⇒</m:t>
                    </m:r>
                    <m:sSub>
                      <m:sSubPr>
                        <m:ctrlPr>
                          <a:rPr lang="en-IN" sz="2000" b="1" i="1">
                            <a:solidFill>
                              <a:srgbClr val="002060"/>
                            </a:solidFill>
                            <a:latin typeface="Cambria Math"/>
                          </a:rPr>
                        </m:ctrlPr>
                      </m:sSubPr>
                      <m:e>
                        <m:r>
                          <a:rPr lang="en-US" sz="2000" b="1" i="1">
                            <a:solidFill>
                              <a:srgbClr val="002060"/>
                            </a:solidFill>
                            <a:latin typeface="Cambria Math"/>
                          </a:rPr>
                          <m:t>𝑼</m:t>
                        </m:r>
                      </m:e>
                      <m:sub>
                        <m:r>
                          <a:rPr lang="en-US" sz="2000" b="1" i="1">
                            <a:solidFill>
                              <a:srgbClr val="002060"/>
                            </a:solidFill>
                            <a:latin typeface="Cambria Math"/>
                          </a:rPr>
                          <m:t>𝒇</m:t>
                        </m:r>
                      </m:sub>
                    </m:sSub>
                    <m:r>
                      <a:rPr lang="en-US" sz="2000" b="1" i="1">
                        <a:solidFill>
                          <a:srgbClr val="002060"/>
                        </a:solidFill>
                        <a:latin typeface="Cambria Math"/>
                      </a:rPr>
                      <m:t>−</m:t>
                    </m:r>
                    <m:sSub>
                      <m:sSubPr>
                        <m:ctrlPr>
                          <a:rPr lang="en-IN" sz="2000" b="1" i="1">
                            <a:solidFill>
                              <a:srgbClr val="002060"/>
                            </a:solidFill>
                            <a:latin typeface="Cambria Math"/>
                          </a:rPr>
                        </m:ctrlPr>
                      </m:sSubPr>
                      <m:e>
                        <m:r>
                          <a:rPr lang="en-US" sz="2000" b="1" i="1">
                            <a:solidFill>
                              <a:srgbClr val="002060"/>
                            </a:solidFill>
                            <a:latin typeface="Cambria Math"/>
                          </a:rPr>
                          <m:t>𝑼</m:t>
                        </m:r>
                      </m:e>
                      <m:sub>
                        <m:r>
                          <a:rPr lang="en-US" sz="2000" b="1" i="1">
                            <a:solidFill>
                              <a:srgbClr val="002060"/>
                            </a:solidFill>
                            <a:latin typeface="Cambria Math"/>
                          </a:rPr>
                          <m:t>𝒊</m:t>
                        </m:r>
                      </m:sub>
                    </m:sSub>
                    <m:r>
                      <a:rPr lang="en-US" sz="2000" b="1" i="1">
                        <a:solidFill>
                          <a:srgbClr val="002060"/>
                        </a:solidFill>
                        <a:latin typeface="Cambria Math"/>
                      </a:rPr>
                      <m:t>=</m:t>
                    </m:r>
                    <m:r>
                      <a:rPr lang="en-US" sz="2000" b="1" i="1">
                        <a:solidFill>
                          <a:srgbClr val="002060"/>
                        </a:solidFill>
                        <a:latin typeface="Cambria Math"/>
                      </a:rPr>
                      <m:t>𝒒</m:t>
                    </m:r>
                    <m:r>
                      <a:rPr lang="en-US" sz="2000" b="1" i="1">
                        <a:solidFill>
                          <a:srgbClr val="002060"/>
                        </a:solidFill>
                        <a:latin typeface="Cambria Math"/>
                      </a:rPr>
                      <m:t>—(−</m:t>
                    </m:r>
                    <m:r>
                      <a:rPr lang="en-US" sz="2000" b="1" i="1">
                        <a:solidFill>
                          <a:srgbClr val="002060"/>
                        </a:solidFill>
                        <a:latin typeface="Cambria Math"/>
                      </a:rPr>
                      <m:t>𝒘</m:t>
                    </m:r>
                    <m:r>
                      <a:rPr lang="en-US" sz="2000" b="1" i="1">
                        <a:solidFill>
                          <a:srgbClr val="002060"/>
                        </a:solidFill>
                        <a:latin typeface="Cambria Math"/>
                      </a:rPr>
                      <m:t>)</m:t>
                    </m:r>
                  </m:oMath>
                </a14:m>
                <a:r>
                  <a:rPr lang="en-US" sz="2000" b="1" dirty="0">
                    <a:solidFill>
                      <a:srgbClr val="002060"/>
                    </a:solidFill>
                  </a:rPr>
                  <a:t> </a:t>
                </a:r>
                <a:endParaRPr lang="en-US" sz="2000" b="1" dirty="0" smtClean="0">
                  <a:solidFill>
                    <a:srgbClr val="002060"/>
                  </a:solidFill>
                </a:endParaRPr>
              </a:p>
              <a:p>
                <a:pPr algn="just">
                  <a:lnSpc>
                    <a:spcPct val="150000"/>
                  </a:lnSpc>
                </a:pPr>
                <a:r>
                  <a:rPr lang="en-US" sz="2000" b="1" dirty="0">
                    <a:solidFill>
                      <a:srgbClr val="002060"/>
                    </a:solidFill>
                  </a:rPr>
                  <a:t> </a:t>
                </a:r>
                <a:r>
                  <a:rPr lang="en-US" sz="2000" b="1" dirty="0" smtClean="0">
                    <a:solidFill>
                      <a:srgbClr val="002060"/>
                    </a:solidFill>
                  </a:rPr>
                  <a:t>                                          </a:t>
                </a:r>
                <a14:m>
                  <m:oMath xmlns:m="http://schemas.openxmlformats.org/officeDocument/2006/math">
                    <m:r>
                      <a:rPr lang="en-US" sz="2000" b="1" i="1">
                        <a:solidFill>
                          <a:srgbClr val="002060"/>
                        </a:solidFill>
                        <a:latin typeface="Cambria Math"/>
                      </a:rPr>
                      <m:t>⇒∆</m:t>
                    </m:r>
                    <m:r>
                      <a:rPr lang="en-US" sz="2000" b="1" i="1">
                        <a:solidFill>
                          <a:srgbClr val="002060"/>
                        </a:solidFill>
                        <a:latin typeface="Cambria Math"/>
                      </a:rPr>
                      <m:t>𝑼</m:t>
                    </m:r>
                    <m:r>
                      <a:rPr lang="en-US" sz="2000" b="1" i="1">
                        <a:solidFill>
                          <a:srgbClr val="002060"/>
                        </a:solidFill>
                        <a:latin typeface="Cambria Math"/>
                      </a:rPr>
                      <m:t>=</m:t>
                    </m:r>
                    <m:r>
                      <a:rPr lang="en-US" sz="2000" b="1" i="1">
                        <a:solidFill>
                          <a:srgbClr val="002060"/>
                        </a:solidFill>
                        <a:latin typeface="Cambria Math"/>
                      </a:rPr>
                      <m:t>𝒒</m:t>
                    </m:r>
                    <m:r>
                      <a:rPr lang="en-US" sz="2000" b="1" i="1">
                        <a:solidFill>
                          <a:srgbClr val="002060"/>
                        </a:solidFill>
                        <a:latin typeface="Cambria Math"/>
                      </a:rPr>
                      <m:t>+</m:t>
                    </m:r>
                    <m:r>
                      <a:rPr lang="en-US" sz="2000" b="1" i="1">
                        <a:solidFill>
                          <a:srgbClr val="002060"/>
                        </a:solidFill>
                        <a:latin typeface="Cambria Math"/>
                      </a:rPr>
                      <m:t>𝒘</m:t>
                    </m:r>
                  </m:oMath>
                </a14:m>
                <a:r>
                  <a:rPr lang="en-US" sz="2000" b="1" dirty="0">
                    <a:solidFill>
                      <a:srgbClr val="002060"/>
                    </a:solidFill>
                  </a:rPr>
                  <a:t> </a:t>
                </a:r>
                <a:endParaRPr lang="en-IN" sz="2000" b="1" dirty="0">
                  <a:solidFill>
                    <a:srgbClr val="002060"/>
                  </a:solidFill>
                </a:endParaRPr>
              </a:p>
              <a:p>
                <a:pPr algn="just">
                  <a:lnSpc>
                    <a:spcPct val="150000"/>
                  </a:lnSpc>
                </a:pPr>
                <a:r>
                  <a:rPr lang="en-US" sz="2000" b="1" dirty="0">
                    <a:solidFill>
                      <a:srgbClr val="002060"/>
                    </a:solidFill>
                  </a:rPr>
                  <a:t>This is the mathematical statement of first law of thermodynamics.</a:t>
                </a:r>
                <a:endParaRPr lang="en-IN" sz="2000" b="1" dirty="0">
                  <a:solidFill>
                    <a:srgbClr val="002060"/>
                  </a:solidFill>
                </a:endParaRPr>
              </a:p>
            </p:txBody>
          </p:sp>
        </mc:Choice>
        <mc:Fallback xmlns="">
          <p:sp>
            <p:nvSpPr>
              <p:cNvPr id="2" name="Rectangle 1"/>
              <p:cNvSpPr>
                <a:spLocks noRot="1" noChangeAspect="1" noMove="1" noResize="1" noEditPoints="1" noAdjustHandles="1" noChangeArrowheads="1" noChangeShapeType="1" noTextEdit="1"/>
              </p:cNvSpPr>
              <p:nvPr/>
            </p:nvSpPr>
            <p:spPr>
              <a:xfrm>
                <a:off x="251520" y="166298"/>
                <a:ext cx="8424936" cy="6575070"/>
              </a:xfrm>
              <a:prstGeom prst="rect">
                <a:avLst/>
              </a:prstGeom>
              <a:blipFill rotWithShape="1">
                <a:blip r:embed="rId2"/>
                <a:stretch>
                  <a:fillRect l="-724" r="-1447"/>
                </a:stretch>
              </a:blipFill>
            </p:spPr>
            <p:txBody>
              <a:bodyPr/>
              <a:lstStyle/>
              <a:p>
                <a:r>
                  <a:rPr lang="en-IN">
                    <a:noFill/>
                  </a:rPr>
                  <a:t> </a:t>
                </a:r>
              </a:p>
            </p:txBody>
          </p:sp>
        </mc:Fallback>
      </mc:AlternateContent>
    </p:spTree>
    <p:extLst>
      <p:ext uri="{BB962C8B-B14F-4D97-AF65-F5344CB8AC3E}">
        <p14:creationId xmlns:p14="http://schemas.microsoft.com/office/powerpoint/2010/main" val="33375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1840" y="2708920"/>
            <a:ext cx="2496517" cy="707886"/>
          </a:xfrm>
          <a:prstGeom prst="rect">
            <a:avLst/>
          </a:prstGeom>
          <a:noFill/>
        </p:spPr>
        <p:txBody>
          <a:bodyPr wrap="none" rtlCol="0">
            <a:spAutoFit/>
          </a:bodyPr>
          <a:lstStyle/>
          <a:p>
            <a:r>
              <a:rPr lang="en-US" sz="4000" b="1" dirty="0" smtClean="0">
                <a:solidFill>
                  <a:srgbClr val="00B050"/>
                </a:solidFill>
              </a:rPr>
              <a:t>Thank You </a:t>
            </a:r>
            <a:endParaRPr lang="en-IN" sz="4000" b="1" dirty="0">
              <a:solidFill>
                <a:srgbClr val="00B050"/>
              </a:solidFill>
            </a:endParaRPr>
          </a:p>
        </p:txBody>
      </p:sp>
    </p:spTree>
    <p:extLst>
      <p:ext uri="{BB962C8B-B14F-4D97-AF65-F5344CB8AC3E}">
        <p14:creationId xmlns:p14="http://schemas.microsoft.com/office/powerpoint/2010/main" val="1080989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304800" y="457200"/>
                <a:ext cx="8458200" cy="2645532"/>
              </a:xfrm>
              <a:prstGeom prst="rect">
                <a:avLst/>
              </a:prstGeom>
            </p:spPr>
            <p:txBody>
              <a:bodyPr wrap="square">
                <a:spAutoFit/>
              </a:bodyPr>
              <a:lstStyle/>
              <a:p>
                <a:pPr algn="just"/>
                <a:r>
                  <a:rPr lang="en-IN" sz="2200" b="1" dirty="0" smtClean="0">
                    <a:solidFill>
                      <a:srgbClr val="C00000"/>
                    </a:solidFill>
                  </a:rPr>
                  <a:t>Euler’s Reciprocity Relation</a:t>
                </a:r>
                <a:r>
                  <a:rPr lang="en-IN" sz="2000" b="1" dirty="0" smtClean="0">
                    <a:solidFill>
                      <a:srgbClr val="002060"/>
                    </a:solidFill>
                  </a:rPr>
                  <a:t>:</a:t>
                </a:r>
                <a:r>
                  <a:rPr lang="en-IN" sz="2000" b="1" dirty="0">
                    <a:solidFill>
                      <a:srgbClr val="002060"/>
                    </a:solidFill>
                  </a:rPr>
                  <a:t> When a function and its derivatives are single valued and continuous the order of the differentiation in the mixed derivatives is immaterial. Thus </a:t>
                </a:r>
              </a:p>
              <a:p>
                <a:pPr algn="just"/>
                <a14:m>
                  <m:oMathPara xmlns:m="http://schemas.openxmlformats.org/officeDocument/2006/math">
                    <m:oMathParaPr>
                      <m:jc m:val="centerGroup"/>
                    </m:oMathParaPr>
                    <m:oMath xmlns:m="http://schemas.openxmlformats.org/officeDocument/2006/math">
                      <m:f>
                        <m:fPr>
                          <m:ctrlPr>
                            <a:rPr lang="en-IN" sz="2000" b="1" i="1">
                              <a:solidFill>
                                <a:srgbClr val="002060"/>
                              </a:solidFill>
                              <a:latin typeface="Cambria Math"/>
                            </a:rPr>
                          </m:ctrlPr>
                        </m:fPr>
                        <m:num>
                          <m:sSup>
                            <m:sSupPr>
                              <m:ctrlPr>
                                <a:rPr lang="en-IN" sz="2000" b="1" i="1">
                                  <a:solidFill>
                                    <a:srgbClr val="002060"/>
                                  </a:solidFill>
                                  <a:latin typeface="Cambria Math"/>
                                </a:rPr>
                              </m:ctrlPr>
                            </m:sSupPr>
                            <m:e>
                              <m:r>
                                <a:rPr lang="en-IN" sz="2000" b="1" i="1">
                                  <a:solidFill>
                                    <a:srgbClr val="002060"/>
                                  </a:solidFill>
                                  <a:latin typeface="Cambria Math"/>
                                </a:rPr>
                                <m:t>𝝏</m:t>
                              </m:r>
                            </m:e>
                            <m:sup>
                              <m:r>
                                <a:rPr lang="en-IN" sz="2000" b="1" i="1">
                                  <a:solidFill>
                                    <a:srgbClr val="002060"/>
                                  </a:solidFill>
                                  <a:latin typeface="Cambria Math"/>
                                </a:rPr>
                                <m:t>𝟐</m:t>
                              </m:r>
                            </m:sup>
                          </m:sSup>
                          <m:r>
                            <a:rPr lang="en-IN" sz="2000" b="1" i="1">
                              <a:solidFill>
                                <a:srgbClr val="002060"/>
                              </a:solidFill>
                              <a:latin typeface="Cambria Math"/>
                            </a:rPr>
                            <m:t>𝒁</m:t>
                          </m:r>
                        </m:num>
                        <m:den>
                          <m:r>
                            <a:rPr lang="en-IN" sz="2000" b="1" i="1">
                              <a:solidFill>
                                <a:srgbClr val="002060"/>
                              </a:solidFill>
                              <a:latin typeface="Cambria Math"/>
                            </a:rPr>
                            <m:t>𝝏</m:t>
                          </m:r>
                          <m:r>
                            <a:rPr lang="en-IN" sz="2000" b="1" i="1">
                              <a:solidFill>
                                <a:srgbClr val="002060"/>
                              </a:solidFill>
                              <a:latin typeface="Cambria Math"/>
                            </a:rPr>
                            <m:t>𝒙</m:t>
                          </m:r>
                          <m:r>
                            <a:rPr lang="en-IN" sz="2000" b="1" i="1">
                              <a:solidFill>
                                <a:srgbClr val="002060"/>
                              </a:solidFill>
                              <a:latin typeface="Cambria Math"/>
                            </a:rPr>
                            <m:t>𝝏</m:t>
                          </m:r>
                          <m:r>
                            <a:rPr lang="en-IN" sz="2000" b="1" i="1">
                              <a:solidFill>
                                <a:srgbClr val="002060"/>
                              </a:solidFill>
                              <a:latin typeface="Cambria Math"/>
                            </a:rPr>
                            <m:t>𝒚</m:t>
                          </m:r>
                        </m:den>
                      </m:f>
                      <m:r>
                        <a:rPr lang="en-IN" sz="2000" b="1" i="1">
                          <a:solidFill>
                            <a:srgbClr val="002060"/>
                          </a:solidFill>
                          <a:latin typeface="Cambria Math"/>
                        </a:rPr>
                        <m:t>=</m:t>
                      </m:r>
                      <m:f>
                        <m:fPr>
                          <m:ctrlPr>
                            <a:rPr lang="en-IN" sz="2000" b="1" i="1">
                              <a:solidFill>
                                <a:srgbClr val="002060"/>
                              </a:solidFill>
                              <a:latin typeface="Cambria Math"/>
                            </a:rPr>
                          </m:ctrlPr>
                        </m:fPr>
                        <m:num>
                          <m:sSup>
                            <m:sSupPr>
                              <m:ctrlPr>
                                <a:rPr lang="en-IN" sz="2000" b="1" i="1">
                                  <a:solidFill>
                                    <a:srgbClr val="002060"/>
                                  </a:solidFill>
                                  <a:latin typeface="Cambria Math"/>
                                </a:rPr>
                              </m:ctrlPr>
                            </m:sSupPr>
                            <m:e>
                              <m:r>
                                <a:rPr lang="en-IN" sz="2000" b="1" i="1">
                                  <a:solidFill>
                                    <a:srgbClr val="002060"/>
                                  </a:solidFill>
                                  <a:latin typeface="Cambria Math"/>
                                </a:rPr>
                                <m:t>𝝏</m:t>
                              </m:r>
                            </m:e>
                            <m:sup>
                              <m:r>
                                <a:rPr lang="en-IN" sz="2000" b="1" i="1">
                                  <a:solidFill>
                                    <a:srgbClr val="002060"/>
                                  </a:solidFill>
                                  <a:latin typeface="Cambria Math"/>
                                </a:rPr>
                                <m:t>𝟐</m:t>
                              </m:r>
                            </m:sup>
                          </m:sSup>
                          <m:r>
                            <a:rPr lang="en-IN" sz="2000" b="1" i="1">
                              <a:solidFill>
                                <a:srgbClr val="002060"/>
                              </a:solidFill>
                              <a:latin typeface="Cambria Math"/>
                            </a:rPr>
                            <m:t>𝒁</m:t>
                          </m:r>
                        </m:num>
                        <m:den>
                          <m:r>
                            <a:rPr lang="en-IN" sz="2000" b="1" i="1">
                              <a:solidFill>
                                <a:srgbClr val="002060"/>
                              </a:solidFill>
                              <a:latin typeface="Cambria Math"/>
                            </a:rPr>
                            <m:t>𝝏</m:t>
                          </m:r>
                          <m:r>
                            <a:rPr lang="en-IN" sz="2000" b="1" i="1">
                              <a:solidFill>
                                <a:srgbClr val="002060"/>
                              </a:solidFill>
                              <a:latin typeface="Cambria Math"/>
                            </a:rPr>
                            <m:t>𝒚</m:t>
                          </m:r>
                          <m:r>
                            <a:rPr lang="en-IN" sz="2000" b="1" i="1">
                              <a:solidFill>
                                <a:srgbClr val="002060"/>
                              </a:solidFill>
                              <a:latin typeface="Cambria Math"/>
                            </a:rPr>
                            <m:t>𝝏</m:t>
                          </m:r>
                          <m:r>
                            <a:rPr lang="en-IN" sz="2000" b="1" i="1">
                              <a:solidFill>
                                <a:srgbClr val="002060"/>
                              </a:solidFill>
                              <a:latin typeface="Cambria Math"/>
                            </a:rPr>
                            <m:t>𝒙</m:t>
                          </m:r>
                        </m:den>
                      </m:f>
                    </m:oMath>
                  </m:oMathPara>
                </a14:m>
                <a:endParaRPr lang="en-IN" sz="2000" b="1" dirty="0">
                  <a:solidFill>
                    <a:srgbClr val="002060"/>
                  </a:solidFill>
                </a:endParaRPr>
              </a:p>
              <a:p>
                <a:pPr algn="just">
                  <a:lnSpc>
                    <a:spcPct val="150000"/>
                  </a:lnSpc>
                </a:pPr>
                <a:r>
                  <a:rPr lang="en-IN" sz="2000" b="1" dirty="0">
                    <a:solidFill>
                      <a:srgbClr val="002060"/>
                    </a:solidFill>
                  </a:rPr>
                  <a:t>This equation is known as </a:t>
                </a:r>
                <a:r>
                  <a:rPr lang="en-IN" sz="2000" b="1" i="1" dirty="0">
                    <a:solidFill>
                      <a:srgbClr val="002060"/>
                    </a:solidFill>
                  </a:rPr>
                  <a:t>Euler’s reciprocity relation</a:t>
                </a:r>
                <a:r>
                  <a:rPr lang="en-IN" sz="2000" b="1" dirty="0">
                    <a:solidFill>
                      <a:srgbClr val="002060"/>
                    </a:solidFill>
                  </a:rPr>
                  <a:t> (or cross derivative rule). It is applicable to the thermodynamic functions</a:t>
                </a:r>
              </a:p>
            </p:txBody>
          </p:sp>
        </mc:Choice>
        <mc:Fallback xmlns="">
          <p:sp>
            <p:nvSpPr>
              <p:cNvPr id="3" name="Rectangle 2"/>
              <p:cNvSpPr>
                <a:spLocks noRot="1" noChangeAspect="1" noMove="1" noResize="1" noEditPoints="1" noAdjustHandles="1" noChangeArrowheads="1" noChangeShapeType="1" noTextEdit="1"/>
              </p:cNvSpPr>
              <p:nvPr/>
            </p:nvSpPr>
            <p:spPr>
              <a:xfrm>
                <a:off x="304800" y="457200"/>
                <a:ext cx="8458200" cy="2645532"/>
              </a:xfrm>
              <a:prstGeom prst="rect">
                <a:avLst/>
              </a:prstGeom>
              <a:blipFill rotWithShape="1">
                <a:blip r:embed="rId2"/>
                <a:stretch>
                  <a:fillRect l="-865" t="-1382" r="-1297" b="-1382"/>
                </a:stretch>
              </a:blipFill>
            </p:spPr>
            <p:txBody>
              <a:bodyPr/>
              <a:lstStyle/>
              <a:p>
                <a:r>
                  <a:rPr lang="en-IN">
                    <a:noFill/>
                  </a:rPr>
                  <a:t> </a:t>
                </a:r>
              </a:p>
            </p:txBody>
          </p:sp>
        </mc:Fallback>
      </mc:AlternateContent>
      <p:sp>
        <p:nvSpPr>
          <p:cNvPr id="4" name="Rectangle 3"/>
          <p:cNvSpPr/>
          <p:nvPr/>
        </p:nvSpPr>
        <p:spPr>
          <a:xfrm>
            <a:off x="304800" y="3553361"/>
            <a:ext cx="3886200" cy="2246769"/>
          </a:xfrm>
          <a:prstGeom prst="rect">
            <a:avLst/>
          </a:prstGeom>
        </p:spPr>
        <p:txBody>
          <a:bodyPr wrap="square">
            <a:spAutoFit/>
          </a:bodyPr>
          <a:lstStyle/>
          <a:p>
            <a:pPr algn="just"/>
            <a:r>
              <a:rPr lang="en-IN" sz="2000" b="1" dirty="0" smtClean="0">
                <a:solidFill>
                  <a:schemeClr val="accent6">
                    <a:lumMod val="50000"/>
                  </a:schemeClr>
                </a:solidFill>
              </a:rPr>
              <a:t>Path Variables</a:t>
            </a:r>
          </a:p>
          <a:p>
            <a:pPr algn="just"/>
            <a:r>
              <a:rPr lang="en-US" sz="2000" b="1" dirty="0" smtClean="0">
                <a:solidFill>
                  <a:schemeClr val="accent6">
                    <a:lumMod val="50000"/>
                  </a:schemeClr>
                </a:solidFill>
              </a:rPr>
              <a:t>The variables or functions  which do not depends on the initial and final state  of a system but depends on the path of a process is called path function. </a:t>
            </a:r>
            <a:r>
              <a:rPr lang="en-US" sz="2000" b="1" dirty="0">
                <a:solidFill>
                  <a:schemeClr val="accent6">
                    <a:lumMod val="50000"/>
                  </a:schemeClr>
                </a:solidFill>
              </a:rPr>
              <a:t>e</a:t>
            </a:r>
            <a:r>
              <a:rPr lang="en-US" sz="2000" b="1" dirty="0" smtClean="0">
                <a:solidFill>
                  <a:schemeClr val="accent6">
                    <a:lumMod val="50000"/>
                  </a:schemeClr>
                </a:solidFill>
              </a:rPr>
              <a:t>.g., distance , heat, work etc.</a:t>
            </a:r>
            <a:endParaRPr lang="en-IN" sz="2000" dirty="0">
              <a:solidFill>
                <a:schemeClr val="accent6">
                  <a:lumMod val="50000"/>
                </a:schemeClr>
              </a:solidFill>
            </a:endParaRPr>
          </a:p>
        </p:txBody>
      </p:sp>
      <p:pic>
        <p:nvPicPr>
          <p:cNvPr id="5" name="Picture 4"/>
          <p:cNvPicPr/>
          <p:nvPr/>
        </p:nvPicPr>
        <p:blipFill>
          <a:blip r:embed="rId3"/>
          <a:stretch>
            <a:fillRect/>
          </a:stretch>
        </p:blipFill>
        <p:spPr>
          <a:xfrm>
            <a:off x="4343400" y="3200400"/>
            <a:ext cx="4572000" cy="3429000"/>
          </a:xfrm>
          <a:prstGeom prst="rect">
            <a:avLst/>
          </a:prstGeom>
        </p:spPr>
      </p:pic>
    </p:spTree>
    <p:extLst>
      <p:ext uri="{BB962C8B-B14F-4D97-AF65-F5344CB8AC3E}">
        <p14:creationId xmlns:p14="http://schemas.microsoft.com/office/powerpoint/2010/main" val="3563140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228600" y="51150"/>
                <a:ext cx="8839200" cy="6654450"/>
              </a:xfrm>
              <a:prstGeom prst="rect">
                <a:avLst/>
              </a:prstGeom>
            </p:spPr>
            <p:txBody>
              <a:bodyPr wrap="square">
                <a:spAutoFit/>
              </a:bodyPr>
              <a:lstStyle/>
              <a:p>
                <a:pPr>
                  <a:lnSpc>
                    <a:spcPct val="114000"/>
                  </a:lnSpc>
                </a:pPr>
                <a:r>
                  <a:rPr lang="en-IN" sz="2400" b="1" dirty="0" smtClean="0">
                    <a:solidFill>
                      <a:srgbClr val="002060"/>
                    </a:solidFill>
                  </a:rPr>
                  <a:t>State variables</a:t>
                </a:r>
                <a:endParaRPr lang="en-IN" sz="2400" dirty="0">
                  <a:solidFill>
                    <a:srgbClr val="002060"/>
                  </a:solidFill>
                </a:endParaRPr>
              </a:p>
              <a:p>
                <a:pPr>
                  <a:lnSpc>
                    <a:spcPct val="114000"/>
                  </a:lnSpc>
                </a:pPr>
                <a:r>
                  <a:rPr lang="en-IN" dirty="0">
                    <a:solidFill>
                      <a:srgbClr val="C00000"/>
                    </a:solidFill>
                  </a:rPr>
                  <a:t> </a:t>
                </a:r>
                <a:r>
                  <a:rPr lang="en-US" b="1" i="1" dirty="0">
                    <a:solidFill>
                      <a:srgbClr val="C00000"/>
                    </a:solidFill>
                  </a:rPr>
                  <a:t>The variables which are depends only on the initial and final state of a system but not on the path of the process carried out in going from initial stage to final stage is called state variables or state functions.</a:t>
                </a:r>
                <a:r>
                  <a:rPr lang="en-US" dirty="0">
                    <a:solidFill>
                      <a:srgbClr val="C00000"/>
                    </a:solidFill>
                  </a:rPr>
                  <a:t> </a:t>
                </a:r>
                <a:endParaRPr lang="en-US" dirty="0" smtClean="0">
                  <a:solidFill>
                    <a:srgbClr val="C00000"/>
                  </a:solidFill>
                </a:endParaRPr>
              </a:p>
              <a:p>
                <a:pPr>
                  <a:lnSpc>
                    <a:spcPct val="114000"/>
                  </a:lnSpc>
                </a:pPr>
                <a:r>
                  <a:rPr lang="en-IN" dirty="0" smtClean="0">
                    <a:solidFill>
                      <a:srgbClr val="002060"/>
                    </a:solidFill>
                  </a:rPr>
                  <a:t>The </a:t>
                </a:r>
                <a:r>
                  <a:rPr lang="en-IN" dirty="0">
                    <a:solidFill>
                      <a:srgbClr val="002060"/>
                    </a:solidFill>
                  </a:rPr>
                  <a:t>cyclic integration involving a state function is zero.</a:t>
                </a:r>
              </a:p>
              <a:p>
                <a:pPr>
                  <a:lnSpc>
                    <a:spcPct val="114000"/>
                  </a:lnSpc>
                </a:pPr>
                <a:r>
                  <a:rPr lang="en-IN" dirty="0">
                    <a:solidFill>
                      <a:srgbClr val="002060"/>
                    </a:solidFill>
                  </a:rPr>
                  <a:t>The state function has an exact differential, i.e., if </a:t>
                </a:r>
                <a14:m>
                  <m:oMath xmlns:m="http://schemas.openxmlformats.org/officeDocument/2006/math">
                    <m:r>
                      <a:rPr lang="en-IN" i="1">
                        <a:solidFill>
                          <a:srgbClr val="002060"/>
                        </a:solidFill>
                        <a:latin typeface="Cambria Math"/>
                      </a:rPr>
                      <m:t>𝑝</m:t>
                    </m:r>
                    <m:r>
                      <a:rPr lang="en-IN" i="1">
                        <a:solidFill>
                          <a:srgbClr val="002060"/>
                        </a:solidFill>
                        <a:latin typeface="Cambria Math"/>
                      </a:rPr>
                      <m:t>=</m:t>
                    </m:r>
                    <m:r>
                      <a:rPr lang="en-IN" i="1">
                        <a:solidFill>
                          <a:srgbClr val="002060"/>
                        </a:solidFill>
                        <a:latin typeface="Cambria Math"/>
                      </a:rPr>
                      <m:t>𝑓</m:t>
                    </m:r>
                    <m:d>
                      <m:dPr>
                        <m:ctrlPr>
                          <a:rPr lang="en-IN" i="1">
                            <a:solidFill>
                              <a:srgbClr val="002060"/>
                            </a:solidFill>
                            <a:latin typeface="Cambria Math"/>
                          </a:rPr>
                        </m:ctrlPr>
                      </m:dPr>
                      <m:e>
                        <m:r>
                          <a:rPr lang="en-IN" i="1">
                            <a:solidFill>
                              <a:srgbClr val="002060"/>
                            </a:solidFill>
                            <a:latin typeface="Cambria Math"/>
                          </a:rPr>
                          <m:t>𝑇</m:t>
                        </m:r>
                        <m:r>
                          <a:rPr lang="en-IN" i="1">
                            <a:solidFill>
                              <a:srgbClr val="002060"/>
                            </a:solidFill>
                            <a:latin typeface="Cambria Math"/>
                          </a:rPr>
                          <m:t>,</m:t>
                        </m:r>
                        <m:r>
                          <a:rPr lang="en-IN" i="1">
                            <a:solidFill>
                              <a:srgbClr val="002060"/>
                            </a:solidFill>
                            <a:latin typeface="Cambria Math"/>
                          </a:rPr>
                          <m:t>𝑉</m:t>
                        </m:r>
                      </m:e>
                    </m:d>
                  </m:oMath>
                </a14:m>
                <a:r>
                  <a:rPr lang="en-IN" dirty="0">
                    <a:solidFill>
                      <a:srgbClr val="002060"/>
                    </a:solidFill>
                  </a:rPr>
                  <a:t> is a state function then,</a:t>
                </a:r>
              </a:p>
              <a:p>
                <a:pPr>
                  <a:lnSpc>
                    <a:spcPct val="114000"/>
                  </a:lnSpc>
                </a:pPr>
                <a14:m>
                  <m:oMathPara xmlns:m="http://schemas.openxmlformats.org/officeDocument/2006/math">
                    <m:oMathParaPr>
                      <m:jc m:val="centerGroup"/>
                    </m:oMathParaPr>
                    <m:oMath xmlns:m="http://schemas.openxmlformats.org/officeDocument/2006/math">
                      <m:r>
                        <a:rPr lang="en-IN" i="1">
                          <a:solidFill>
                            <a:srgbClr val="002060"/>
                          </a:solidFill>
                          <a:latin typeface="Cambria Math"/>
                        </a:rPr>
                        <m:t>𝑑𝑝</m:t>
                      </m:r>
                      <m:r>
                        <a:rPr lang="en-IN" i="1">
                          <a:solidFill>
                            <a:srgbClr val="002060"/>
                          </a:solidFill>
                          <a:latin typeface="Cambria Math"/>
                        </a:rPr>
                        <m:t>=</m:t>
                      </m:r>
                      <m:sSub>
                        <m:sSubPr>
                          <m:ctrlPr>
                            <a:rPr lang="en-IN" i="1">
                              <a:solidFill>
                                <a:srgbClr val="002060"/>
                              </a:solidFill>
                              <a:latin typeface="Cambria Math"/>
                            </a:rPr>
                          </m:ctrlPr>
                        </m:sSubPr>
                        <m:e>
                          <m:d>
                            <m:dPr>
                              <m:ctrlPr>
                                <a:rPr lang="en-IN" i="1">
                                  <a:solidFill>
                                    <a:srgbClr val="002060"/>
                                  </a:solidFill>
                                  <a:latin typeface="Cambria Math"/>
                                </a:rPr>
                              </m:ctrlPr>
                            </m:dPr>
                            <m:e>
                              <m:f>
                                <m:fPr>
                                  <m:ctrlPr>
                                    <a:rPr lang="en-IN" i="1">
                                      <a:solidFill>
                                        <a:srgbClr val="002060"/>
                                      </a:solidFill>
                                      <a:latin typeface="Cambria Math"/>
                                    </a:rPr>
                                  </m:ctrlPr>
                                </m:fPr>
                                <m:num>
                                  <m:r>
                                    <a:rPr lang="en-IN" i="1">
                                      <a:solidFill>
                                        <a:srgbClr val="002060"/>
                                      </a:solidFill>
                                      <a:latin typeface="Cambria Math"/>
                                    </a:rPr>
                                    <m:t>𝜕</m:t>
                                  </m:r>
                                  <m:r>
                                    <a:rPr lang="en-IN" i="1">
                                      <a:solidFill>
                                        <a:srgbClr val="002060"/>
                                      </a:solidFill>
                                      <a:latin typeface="Cambria Math"/>
                                    </a:rPr>
                                    <m:t>𝑝</m:t>
                                  </m:r>
                                </m:num>
                                <m:den>
                                  <m:r>
                                    <a:rPr lang="en-IN" i="1">
                                      <a:solidFill>
                                        <a:srgbClr val="002060"/>
                                      </a:solidFill>
                                      <a:latin typeface="Cambria Math"/>
                                    </a:rPr>
                                    <m:t>𝜕</m:t>
                                  </m:r>
                                  <m:r>
                                    <a:rPr lang="en-IN" i="1">
                                      <a:solidFill>
                                        <a:srgbClr val="002060"/>
                                      </a:solidFill>
                                      <a:latin typeface="Cambria Math"/>
                                    </a:rPr>
                                    <m:t>𝑇</m:t>
                                  </m:r>
                                </m:den>
                              </m:f>
                            </m:e>
                          </m:d>
                        </m:e>
                        <m:sub>
                          <m:r>
                            <a:rPr lang="en-IN" i="1">
                              <a:solidFill>
                                <a:srgbClr val="002060"/>
                              </a:solidFill>
                              <a:latin typeface="Cambria Math"/>
                            </a:rPr>
                            <m:t>𝑉</m:t>
                          </m:r>
                        </m:sub>
                      </m:sSub>
                      <m:r>
                        <a:rPr lang="en-IN" i="1">
                          <a:solidFill>
                            <a:srgbClr val="002060"/>
                          </a:solidFill>
                          <a:latin typeface="Cambria Math"/>
                        </a:rPr>
                        <m:t>𝑑𝑇</m:t>
                      </m:r>
                      <m:r>
                        <a:rPr lang="en-IN" i="1">
                          <a:solidFill>
                            <a:srgbClr val="002060"/>
                          </a:solidFill>
                          <a:latin typeface="Cambria Math"/>
                        </a:rPr>
                        <m:t>+ </m:t>
                      </m:r>
                      <m:sSub>
                        <m:sSubPr>
                          <m:ctrlPr>
                            <a:rPr lang="en-IN" i="1">
                              <a:solidFill>
                                <a:srgbClr val="002060"/>
                              </a:solidFill>
                              <a:latin typeface="Cambria Math"/>
                            </a:rPr>
                          </m:ctrlPr>
                        </m:sSubPr>
                        <m:e>
                          <m:d>
                            <m:dPr>
                              <m:ctrlPr>
                                <a:rPr lang="en-IN" i="1">
                                  <a:solidFill>
                                    <a:srgbClr val="002060"/>
                                  </a:solidFill>
                                  <a:latin typeface="Cambria Math"/>
                                </a:rPr>
                              </m:ctrlPr>
                            </m:dPr>
                            <m:e>
                              <m:f>
                                <m:fPr>
                                  <m:ctrlPr>
                                    <a:rPr lang="en-IN" i="1">
                                      <a:solidFill>
                                        <a:srgbClr val="002060"/>
                                      </a:solidFill>
                                      <a:latin typeface="Cambria Math"/>
                                    </a:rPr>
                                  </m:ctrlPr>
                                </m:fPr>
                                <m:num>
                                  <m:r>
                                    <a:rPr lang="en-IN" i="1">
                                      <a:solidFill>
                                        <a:srgbClr val="002060"/>
                                      </a:solidFill>
                                      <a:latin typeface="Cambria Math"/>
                                    </a:rPr>
                                    <m:t>𝜕</m:t>
                                  </m:r>
                                  <m:r>
                                    <a:rPr lang="en-IN" i="1">
                                      <a:solidFill>
                                        <a:srgbClr val="002060"/>
                                      </a:solidFill>
                                      <a:latin typeface="Cambria Math"/>
                                    </a:rPr>
                                    <m:t>𝑝</m:t>
                                  </m:r>
                                </m:num>
                                <m:den>
                                  <m:r>
                                    <a:rPr lang="en-IN" i="1">
                                      <a:solidFill>
                                        <a:srgbClr val="002060"/>
                                      </a:solidFill>
                                      <a:latin typeface="Cambria Math"/>
                                    </a:rPr>
                                    <m:t>𝜕</m:t>
                                  </m:r>
                                  <m:r>
                                    <a:rPr lang="en-IN" i="1">
                                      <a:solidFill>
                                        <a:srgbClr val="002060"/>
                                      </a:solidFill>
                                      <a:latin typeface="Cambria Math"/>
                                    </a:rPr>
                                    <m:t>𝑉</m:t>
                                  </m:r>
                                </m:den>
                              </m:f>
                            </m:e>
                          </m:d>
                        </m:e>
                        <m:sub>
                          <m:r>
                            <a:rPr lang="en-IN" i="1">
                              <a:solidFill>
                                <a:srgbClr val="002060"/>
                              </a:solidFill>
                              <a:latin typeface="Cambria Math"/>
                            </a:rPr>
                            <m:t>𝑇</m:t>
                          </m:r>
                        </m:sub>
                      </m:sSub>
                      <m:r>
                        <a:rPr lang="en-IN" i="1">
                          <a:solidFill>
                            <a:srgbClr val="002060"/>
                          </a:solidFill>
                          <a:latin typeface="Cambria Math"/>
                        </a:rPr>
                        <m:t>𝑑𝑉</m:t>
                      </m:r>
                    </m:oMath>
                  </m:oMathPara>
                </a14:m>
                <a:endParaRPr lang="en-IN" dirty="0">
                  <a:solidFill>
                    <a:srgbClr val="002060"/>
                  </a:solidFill>
                </a:endParaRPr>
              </a:p>
              <a:p>
                <a:pPr>
                  <a:lnSpc>
                    <a:spcPct val="114000"/>
                  </a:lnSpc>
                </a:pPr>
                <a:r>
                  <a:rPr lang="en-IN" dirty="0">
                    <a:solidFill>
                      <a:srgbClr val="002060"/>
                    </a:solidFill>
                  </a:rPr>
                  <a:t>with the condition that</a:t>
                </a:r>
              </a:p>
              <a:p>
                <a:pPr>
                  <a:lnSpc>
                    <a:spcPct val="114000"/>
                  </a:lnSpc>
                </a:pPr>
                <a14:m>
                  <m:oMathPara xmlns:m="http://schemas.openxmlformats.org/officeDocument/2006/math">
                    <m:oMathParaPr>
                      <m:jc m:val="centerGroup"/>
                    </m:oMathParaPr>
                    <m:oMath xmlns:m="http://schemas.openxmlformats.org/officeDocument/2006/math">
                      <m:f>
                        <m:fPr>
                          <m:ctrlPr>
                            <a:rPr lang="en-IN" i="1">
                              <a:solidFill>
                                <a:srgbClr val="002060"/>
                              </a:solidFill>
                              <a:latin typeface="Cambria Math"/>
                            </a:rPr>
                          </m:ctrlPr>
                        </m:fPr>
                        <m:num>
                          <m:r>
                            <a:rPr lang="en-IN" i="1">
                              <a:solidFill>
                                <a:srgbClr val="002060"/>
                              </a:solidFill>
                              <a:latin typeface="Cambria Math"/>
                            </a:rPr>
                            <m:t>𝜕</m:t>
                          </m:r>
                        </m:num>
                        <m:den>
                          <m:r>
                            <a:rPr lang="en-IN" i="1">
                              <a:solidFill>
                                <a:srgbClr val="002060"/>
                              </a:solidFill>
                              <a:latin typeface="Cambria Math"/>
                            </a:rPr>
                            <m:t>𝜕</m:t>
                          </m:r>
                          <m:r>
                            <a:rPr lang="en-IN" i="1">
                              <a:solidFill>
                                <a:srgbClr val="002060"/>
                              </a:solidFill>
                              <a:latin typeface="Cambria Math"/>
                            </a:rPr>
                            <m:t>𝑉</m:t>
                          </m:r>
                        </m:den>
                      </m:f>
                      <m:sSub>
                        <m:sSubPr>
                          <m:ctrlPr>
                            <a:rPr lang="en-IN" i="1">
                              <a:solidFill>
                                <a:srgbClr val="002060"/>
                              </a:solidFill>
                              <a:latin typeface="Cambria Math"/>
                            </a:rPr>
                          </m:ctrlPr>
                        </m:sSubPr>
                        <m:e>
                          <m:d>
                            <m:dPr>
                              <m:begChr m:val="{"/>
                              <m:endChr m:val="}"/>
                              <m:ctrlPr>
                                <a:rPr lang="en-IN" i="1">
                                  <a:solidFill>
                                    <a:srgbClr val="002060"/>
                                  </a:solidFill>
                                  <a:latin typeface="Cambria Math"/>
                                </a:rPr>
                              </m:ctrlPr>
                            </m:dPr>
                            <m:e>
                              <m:sSub>
                                <m:sSubPr>
                                  <m:ctrlPr>
                                    <a:rPr lang="en-IN" i="1">
                                      <a:solidFill>
                                        <a:srgbClr val="002060"/>
                                      </a:solidFill>
                                      <a:latin typeface="Cambria Math"/>
                                    </a:rPr>
                                  </m:ctrlPr>
                                </m:sSubPr>
                                <m:e>
                                  <m:d>
                                    <m:dPr>
                                      <m:ctrlPr>
                                        <a:rPr lang="en-IN" i="1">
                                          <a:solidFill>
                                            <a:srgbClr val="002060"/>
                                          </a:solidFill>
                                          <a:latin typeface="Cambria Math"/>
                                        </a:rPr>
                                      </m:ctrlPr>
                                    </m:dPr>
                                    <m:e>
                                      <m:f>
                                        <m:fPr>
                                          <m:ctrlPr>
                                            <a:rPr lang="en-IN" i="1">
                                              <a:solidFill>
                                                <a:srgbClr val="002060"/>
                                              </a:solidFill>
                                              <a:latin typeface="Cambria Math"/>
                                            </a:rPr>
                                          </m:ctrlPr>
                                        </m:fPr>
                                        <m:num>
                                          <m:r>
                                            <a:rPr lang="en-IN" i="1">
                                              <a:solidFill>
                                                <a:srgbClr val="002060"/>
                                              </a:solidFill>
                                              <a:latin typeface="Cambria Math"/>
                                            </a:rPr>
                                            <m:t>𝜕</m:t>
                                          </m:r>
                                          <m:r>
                                            <a:rPr lang="en-IN" i="1">
                                              <a:solidFill>
                                                <a:srgbClr val="002060"/>
                                              </a:solidFill>
                                              <a:latin typeface="Cambria Math"/>
                                            </a:rPr>
                                            <m:t>𝑝</m:t>
                                          </m:r>
                                        </m:num>
                                        <m:den>
                                          <m:r>
                                            <a:rPr lang="en-IN" i="1">
                                              <a:solidFill>
                                                <a:srgbClr val="002060"/>
                                              </a:solidFill>
                                              <a:latin typeface="Cambria Math"/>
                                            </a:rPr>
                                            <m:t>𝜕</m:t>
                                          </m:r>
                                          <m:r>
                                            <a:rPr lang="en-IN" i="1">
                                              <a:solidFill>
                                                <a:srgbClr val="002060"/>
                                              </a:solidFill>
                                              <a:latin typeface="Cambria Math"/>
                                            </a:rPr>
                                            <m:t>𝑇</m:t>
                                          </m:r>
                                        </m:den>
                                      </m:f>
                                    </m:e>
                                  </m:d>
                                </m:e>
                                <m:sub>
                                  <m:r>
                                    <a:rPr lang="en-IN" i="1">
                                      <a:solidFill>
                                        <a:srgbClr val="002060"/>
                                      </a:solidFill>
                                      <a:latin typeface="Cambria Math"/>
                                    </a:rPr>
                                    <m:t>𝑉</m:t>
                                  </m:r>
                                </m:sub>
                              </m:sSub>
                            </m:e>
                          </m:d>
                        </m:e>
                        <m:sub>
                          <m:r>
                            <a:rPr lang="en-IN" i="1">
                              <a:solidFill>
                                <a:srgbClr val="002060"/>
                              </a:solidFill>
                              <a:latin typeface="Cambria Math"/>
                            </a:rPr>
                            <m:t>𝑇</m:t>
                          </m:r>
                        </m:sub>
                      </m:sSub>
                      <m:r>
                        <a:rPr lang="en-IN" i="1">
                          <a:solidFill>
                            <a:srgbClr val="002060"/>
                          </a:solidFill>
                          <a:latin typeface="Cambria Math"/>
                        </a:rPr>
                        <m:t>=</m:t>
                      </m:r>
                      <m:f>
                        <m:fPr>
                          <m:ctrlPr>
                            <a:rPr lang="en-IN" i="1">
                              <a:solidFill>
                                <a:srgbClr val="002060"/>
                              </a:solidFill>
                              <a:latin typeface="Cambria Math"/>
                            </a:rPr>
                          </m:ctrlPr>
                        </m:fPr>
                        <m:num>
                          <m:r>
                            <a:rPr lang="en-IN" i="1">
                              <a:solidFill>
                                <a:srgbClr val="002060"/>
                              </a:solidFill>
                              <a:latin typeface="Cambria Math"/>
                            </a:rPr>
                            <m:t>𝜕</m:t>
                          </m:r>
                        </m:num>
                        <m:den>
                          <m:r>
                            <a:rPr lang="en-IN" i="1">
                              <a:solidFill>
                                <a:srgbClr val="002060"/>
                              </a:solidFill>
                              <a:latin typeface="Cambria Math"/>
                            </a:rPr>
                            <m:t>𝜕</m:t>
                          </m:r>
                          <m:r>
                            <a:rPr lang="en-IN" i="1">
                              <a:solidFill>
                                <a:srgbClr val="002060"/>
                              </a:solidFill>
                              <a:latin typeface="Cambria Math"/>
                            </a:rPr>
                            <m:t>𝑇</m:t>
                          </m:r>
                        </m:den>
                      </m:f>
                      <m:sSub>
                        <m:sSubPr>
                          <m:ctrlPr>
                            <a:rPr lang="en-IN" i="1">
                              <a:solidFill>
                                <a:srgbClr val="002060"/>
                              </a:solidFill>
                              <a:latin typeface="Cambria Math"/>
                            </a:rPr>
                          </m:ctrlPr>
                        </m:sSubPr>
                        <m:e>
                          <m:d>
                            <m:dPr>
                              <m:begChr m:val="{"/>
                              <m:endChr m:val="}"/>
                              <m:ctrlPr>
                                <a:rPr lang="en-IN" i="1">
                                  <a:solidFill>
                                    <a:srgbClr val="002060"/>
                                  </a:solidFill>
                                  <a:latin typeface="Cambria Math"/>
                                </a:rPr>
                              </m:ctrlPr>
                            </m:dPr>
                            <m:e>
                              <m:sSub>
                                <m:sSubPr>
                                  <m:ctrlPr>
                                    <a:rPr lang="en-IN" i="1">
                                      <a:solidFill>
                                        <a:srgbClr val="002060"/>
                                      </a:solidFill>
                                      <a:latin typeface="Cambria Math"/>
                                    </a:rPr>
                                  </m:ctrlPr>
                                </m:sSubPr>
                                <m:e>
                                  <m:d>
                                    <m:dPr>
                                      <m:ctrlPr>
                                        <a:rPr lang="en-IN" i="1">
                                          <a:solidFill>
                                            <a:srgbClr val="002060"/>
                                          </a:solidFill>
                                          <a:latin typeface="Cambria Math"/>
                                        </a:rPr>
                                      </m:ctrlPr>
                                    </m:dPr>
                                    <m:e>
                                      <m:f>
                                        <m:fPr>
                                          <m:ctrlPr>
                                            <a:rPr lang="en-IN" i="1">
                                              <a:solidFill>
                                                <a:srgbClr val="002060"/>
                                              </a:solidFill>
                                              <a:latin typeface="Cambria Math"/>
                                            </a:rPr>
                                          </m:ctrlPr>
                                        </m:fPr>
                                        <m:num>
                                          <m:r>
                                            <a:rPr lang="en-IN" i="1">
                                              <a:solidFill>
                                                <a:srgbClr val="002060"/>
                                              </a:solidFill>
                                              <a:latin typeface="Cambria Math"/>
                                            </a:rPr>
                                            <m:t>𝜕</m:t>
                                          </m:r>
                                        </m:num>
                                        <m:den>
                                          <m:r>
                                            <a:rPr lang="en-IN" i="1">
                                              <a:solidFill>
                                                <a:srgbClr val="002060"/>
                                              </a:solidFill>
                                              <a:latin typeface="Cambria Math"/>
                                            </a:rPr>
                                            <m:t>𝜕</m:t>
                                          </m:r>
                                          <m:r>
                                            <a:rPr lang="en-IN" i="1">
                                              <a:solidFill>
                                                <a:srgbClr val="002060"/>
                                              </a:solidFill>
                                              <a:latin typeface="Cambria Math"/>
                                            </a:rPr>
                                            <m:t>𝑉</m:t>
                                          </m:r>
                                        </m:den>
                                      </m:f>
                                    </m:e>
                                  </m:d>
                                </m:e>
                                <m:sub>
                                  <m:r>
                                    <a:rPr lang="en-IN" i="1">
                                      <a:solidFill>
                                        <a:srgbClr val="002060"/>
                                      </a:solidFill>
                                      <a:latin typeface="Cambria Math"/>
                                    </a:rPr>
                                    <m:t>𝑇</m:t>
                                  </m:r>
                                </m:sub>
                              </m:sSub>
                            </m:e>
                          </m:d>
                        </m:e>
                        <m:sub>
                          <m:r>
                            <a:rPr lang="en-IN" i="1">
                              <a:solidFill>
                                <a:srgbClr val="002060"/>
                              </a:solidFill>
                              <a:latin typeface="Cambria Math"/>
                            </a:rPr>
                            <m:t>𝑉</m:t>
                          </m:r>
                        </m:sub>
                      </m:sSub>
                    </m:oMath>
                  </m:oMathPara>
                </a14:m>
                <a:endParaRPr lang="en-IN" dirty="0">
                  <a:solidFill>
                    <a:srgbClr val="002060"/>
                  </a:solidFill>
                </a:endParaRPr>
              </a:p>
              <a:p>
                <a:pPr>
                  <a:lnSpc>
                    <a:spcPct val="114000"/>
                  </a:lnSpc>
                </a:pPr>
                <a:r>
                  <a:rPr lang="en-IN" dirty="0">
                    <a:solidFill>
                      <a:srgbClr val="002060"/>
                    </a:solidFill>
                  </a:rPr>
                  <a:t>All thermodynamic properties satisfy the requirement of state function. A few of them are</a:t>
                </a:r>
              </a:p>
              <a:p>
                <a:pPr>
                  <a:lnSpc>
                    <a:spcPct val="114000"/>
                  </a:lnSpc>
                </a:pPr>
                <a:r>
                  <a:rPr lang="en-IN" dirty="0">
                    <a:solidFill>
                      <a:srgbClr val="002060"/>
                    </a:solidFill>
                  </a:rPr>
                  <a:t>                      </a:t>
                </a:r>
                <a14:m>
                  <m:oMath xmlns:m="http://schemas.openxmlformats.org/officeDocument/2006/math">
                    <m:r>
                      <a:rPr lang="en-IN" i="1">
                        <a:solidFill>
                          <a:srgbClr val="002060"/>
                        </a:solidFill>
                        <a:latin typeface="Cambria Math"/>
                      </a:rPr>
                      <m:t>∆</m:t>
                    </m:r>
                    <m:r>
                      <a:rPr lang="en-IN" i="1">
                        <a:solidFill>
                          <a:srgbClr val="002060"/>
                        </a:solidFill>
                        <a:latin typeface="Cambria Math"/>
                      </a:rPr>
                      <m:t>𝑈</m:t>
                    </m:r>
                    <m:r>
                      <a:rPr lang="en-IN" i="1">
                        <a:solidFill>
                          <a:srgbClr val="002060"/>
                        </a:solidFill>
                        <a:latin typeface="Cambria Math"/>
                      </a:rPr>
                      <m:t>=</m:t>
                    </m:r>
                    <m:r>
                      <a:rPr lang="en-IN" i="1">
                        <a:solidFill>
                          <a:srgbClr val="002060"/>
                        </a:solidFill>
                        <a:latin typeface="Cambria Math"/>
                      </a:rPr>
                      <m:t>𝑞</m:t>
                    </m:r>
                    <m:r>
                      <a:rPr lang="en-IN" i="1">
                        <a:solidFill>
                          <a:srgbClr val="002060"/>
                        </a:solidFill>
                        <a:latin typeface="Cambria Math"/>
                      </a:rPr>
                      <m:t>+</m:t>
                    </m:r>
                    <m:r>
                      <a:rPr lang="en-IN" i="1">
                        <a:solidFill>
                          <a:srgbClr val="002060"/>
                        </a:solidFill>
                        <a:latin typeface="Cambria Math"/>
                      </a:rPr>
                      <m:t>𝑤</m:t>
                    </m:r>
                  </m:oMath>
                </a14:m>
                <a:r>
                  <a:rPr lang="en-IN" dirty="0">
                    <a:solidFill>
                      <a:srgbClr val="002060"/>
                    </a:solidFill>
                  </a:rPr>
                  <a:t>                          </a:t>
                </a:r>
                <a:r>
                  <a:rPr lang="en-IN" dirty="0" smtClean="0">
                    <a:solidFill>
                      <a:srgbClr val="002060"/>
                    </a:solidFill>
                  </a:rPr>
                  <a:t>   </a:t>
                </a:r>
                <a:r>
                  <a:rPr lang="en-IN" dirty="0">
                    <a:solidFill>
                      <a:srgbClr val="002060"/>
                    </a:solidFill>
                  </a:rPr>
                  <a:t>Change in thermodynamic energy</a:t>
                </a:r>
              </a:p>
              <a:p>
                <a:pPr>
                  <a:lnSpc>
                    <a:spcPct val="114000"/>
                  </a:lnSpc>
                </a:pPr>
                <a:r>
                  <a:rPr lang="en-IN" dirty="0">
                    <a:solidFill>
                      <a:srgbClr val="002060"/>
                    </a:solidFill>
                  </a:rPr>
                  <a:t>                       </a:t>
                </a:r>
                <a14:m>
                  <m:oMath xmlns:m="http://schemas.openxmlformats.org/officeDocument/2006/math">
                    <m:r>
                      <a:rPr lang="en-IN" i="1">
                        <a:solidFill>
                          <a:srgbClr val="002060"/>
                        </a:solidFill>
                        <a:latin typeface="Cambria Math"/>
                      </a:rPr>
                      <m:t>𝑆</m:t>
                    </m:r>
                    <m:r>
                      <a:rPr lang="en-IN" i="1">
                        <a:solidFill>
                          <a:srgbClr val="002060"/>
                        </a:solidFill>
                        <a:latin typeface="Cambria Math"/>
                      </a:rPr>
                      <m:t>=</m:t>
                    </m:r>
                    <m:f>
                      <m:fPr>
                        <m:ctrlPr>
                          <a:rPr lang="en-IN" i="1">
                            <a:solidFill>
                              <a:srgbClr val="002060"/>
                            </a:solidFill>
                            <a:latin typeface="Cambria Math"/>
                          </a:rPr>
                        </m:ctrlPr>
                      </m:fPr>
                      <m:num>
                        <m:sSub>
                          <m:sSubPr>
                            <m:ctrlPr>
                              <a:rPr lang="en-IN" i="1">
                                <a:solidFill>
                                  <a:srgbClr val="002060"/>
                                </a:solidFill>
                                <a:latin typeface="Cambria Math"/>
                              </a:rPr>
                            </m:ctrlPr>
                          </m:sSubPr>
                          <m:e>
                            <m:r>
                              <a:rPr lang="en-IN" i="1">
                                <a:solidFill>
                                  <a:srgbClr val="002060"/>
                                </a:solidFill>
                                <a:latin typeface="Cambria Math"/>
                              </a:rPr>
                              <m:t>𝑞</m:t>
                            </m:r>
                          </m:e>
                          <m:sub>
                            <m:r>
                              <a:rPr lang="en-IN" i="1">
                                <a:solidFill>
                                  <a:srgbClr val="002060"/>
                                </a:solidFill>
                                <a:latin typeface="Cambria Math"/>
                              </a:rPr>
                              <m:t>𝑟𝑒𝑣</m:t>
                            </m:r>
                          </m:sub>
                        </m:sSub>
                      </m:num>
                      <m:den>
                        <m:r>
                          <a:rPr lang="en-IN" i="1">
                            <a:solidFill>
                              <a:srgbClr val="002060"/>
                            </a:solidFill>
                            <a:latin typeface="Cambria Math"/>
                          </a:rPr>
                          <m:t>𝑇</m:t>
                        </m:r>
                      </m:den>
                    </m:f>
                    <m:r>
                      <a:rPr lang="en-IN" i="1">
                        <a:solidFill>
                          <a:srgbClr val="002060"/>
                        </a:solidFill>
                        <a:latin typeface="Cambria Math"/>
                      </a:rPr>
                      <m:t> </m:t>
                    </m:r>
                  </m:oMath>
                </a14:m>
                <a:r>
                  <a:rPr lang="en-IN" dirty="0">
                    <a:solidFill>
                      <a:srgbClr val="002060"/>
                    </a:solidFill>
                  </a:rPr>
                  <a:t>                               </a:t>
                </a:r>
                <a:r>
                  <a:rPr lang="en-IN" dirty="0" smtClean="0">
                    <a:solidFill>
                      <a:srgbClr val="002060"/>
                    </a:solidFill>
                  </a:rPr>
                  <a:t>     </a:t>
                </a:r>
                <a:r>
                  <a:rPr lang="en-IN" dirty="0">
                    <a:solidFill>
                      <a:srgbClr val="002060"/>
                    </a:solidFill>
                  </a:rPr>
                  <a:t>Entropy</a:t>
                </a:r>
              </a:p>
              <a:p>
                <a:pPr>
                  <a:lnSpc>
                    <a:spcPct val="114000"/>
                  </a:lnSpc>
                </a:pPr>
                <a:r>
                  <a:rPr lang="en-IN" dirty="0">
                    <a:solidFill>
                      <a:srgbClr val="002060"/>
                    </a:solidFill>
                  </a:rPr>
                  <a:t>                       </a:t>
                </a:r>
                <a14:m>
                  <m:oMath xmlns:m="http://schemas.openxmlformats.org/officeDocument/2006/math">
                    <m:r>
                      <a:rPr lang="en-IN" i="1">
                        <a:solidFill>
                          <a:srgbClr val="002060"/>
                        </a:solidFill>
                        <a:latin typeface="Cambria Math"/>
                      </a:rPr>
                      <m:t>𝐻</m:t>
                    </m:r>
                    <m:r>
                      <a:rPr lang="en-IN" i="1">
                        <a:solidFill>
                          <a:srgbClr val="002060"/>
                        </a:solidFill>
                        <a:latin typeface="Cambria Math"/>
                      </a:rPr>
                      <m:t>=</m:t>
                    </m:r>
                    <m:r>
                      <a:rPr lang="en-IN" i="1">
                        <a:solidFill>
                          <a:srgbClr val="002060"/>
                        </a:solidFill>
                        <a:latin typeface="Cambria Math"/>
                      </a:rPr>
                      <m:t>𝑈</m:t>
                    </m:r>
                    <m:r>
                      <a:rPr lang="en-IN" i="1">
                        <a:solidFill>
                          <a:srgbClr val="002060"/>
                        </a:solidFill>
                        <a:latin typeface="Cambria Math"/>
                      </a:rPr>
                      <m:t>+</m:t>
                    </m:r>
                    <m:r>
                      <a:rPr lang="en-IN" i="1">
                        <a:solidFill>
                          <a:srgbClr val="002060"/>
                        </a:solidFill>
                        <a:latin typeface="Cambria Math"/>
                      </a:rPr>
                      <m:t>𝑝𝑉</m:t>
                    </m:r>
                    <m:r>
                      <a:rPr lang="en-IN" i="1">
                        <a:solidFill>
                          <a:srgbClr val="002060"/>
                        </a:solidFill>
                        <a:latin typeface="Cambria Math"/>
                      </a:rPr>
                      <m:t> </m:t>
                    </m:r>
                  </m:oMath>
                </a14:m>
                <a:r>
                  <a:rPr lang="en-IN" dirty="0">
                    <a:solidFill>
                      <a:srgbClr val="002060"/>
                    </a:solidFill>
                  </a:rPr>
                  <a:t>                           Enthalpy</a:t>
                </a:r>
              </a:p>
              <a:p>
                <a:pPr>
                  <a:lnSpc>
                    <a:spcPct val="114000"/>
                  </a:lnSpc>
                </a:pPr>
                <a:r>
                  <a:rPr lang="en-IN" dirty="0">
                    <a:solidFill>
                      <a:srgbClr val="002060"/>
                    </a:solidFill>
                  </a:rPr>
                  <a:t>                       </a:t>
                </a:r>
                <a14:m>
                  <m:oMath xmlns:m="http://schemas.openxmlformats.org/officeDocument/2006/math">
                    <m:r>
                      <a:rPr lang="en-IN" i="1">
                        <a:solidFill>
                          <a:srgbClr val="002060"/>
                        </a:solidFill>
                        <a:latin typeface="Cambria Math"/>
                      </a:rPr>
                      <m:t>𝐺</m:t>
                    </m:r>
                    <m:r>
                      <a:rPr lang="en-IN" i="1">
                        <a:solidFill>
                          <a:srgbClr val="002060"/>
                        </a:solidFill>
                        <a:latin typeface="Cambria Math"/>
                      </a:rPr>
                      <m:t>=</m:t>
                    </m:r>
                    <m:r>
                      <a:rPr lang="en-IN" i="1">
                        <a:solidFill>
                          <a:srgbClr val="002060"/>
                        </a:solidFill>
                        <a:latin typeface="Cambria Math"/>
                      </a:rPr>
                      <m:t>𝐻</m:t>
                    </m:r>
                    <m:r>
                      <a:rPr lang="en-IN" i="1">
                        <a:solidFill>
                          <a:srgbClr val="002060"/>
                        </a:solidFill>
                        <a:latin typeface="Cambria Math"/>
                      </a:rPr>
                      <m:t>−</m:t>
                    </m:r>
                    <m:r>
                      <a:rPr lang="en-IN" i="1">
                        <a:solidFill>
                          <a:srgbClr val="002060"/>
                        </a:solidFill>
                        <a:latin typeface="Cambria Math"/>
                      </a:rPr>
                      <m:t>𝑇𝑆</m:t>
                    </m:r>
                    <m:r>
                      <a:rPr lang="en-IN" i="1">
                        <a:solidFill>
                          <a:srgbClr val="002060"/>
                        </a:solidFill>
                        <a:latin typeface="Cambria Math"/>
                      </a:rPr>
                      <m:t> </m:t>
                    </m:r>
                  </m:oMath>
                </a14:m>
                <a:r>
                  <a:rPr lang="en-IN" dirty="0">
                    <a:solidFill>
                      <a:srgbClr val="002060"/>
                    </a:solidFill>
                  </a:rPr>
                  <a:t>                           Gibb’s free energy</a:t>
                </a:r>
              </a:p>
              <a:p>
                <a:pPr>
                  <a:lnSpc>
                    <a:spcPct val="114000"/>
                  </a:lnSpc>
                </a:pPr>
                <a:r>
                  <a:rPr lang="en-IN" dirty="0">
                    <a:solidFill>
                      <a:srgbClr val="002060"/>
                    </a:solidFill>
                  </a:rPr>
                  <a:t>                       </a:t>
                </a:r>
                <a14:m>
                  <m:oMath xmlns:m="http://schemas.openxmlformats.org/officeDocument/2006/math">
                    <m:r>
                      <a:rPr lang="en-IN" i="1">
                        <a:solidFill>
                          <a:srgbClr val="002060"/>
                        </a:solidFill>
                        <a:latin typeface="Cambria Math"/>
                      </a:rPr>
                      <m:t>𝐴</m:t>
                    </m:r>
                    <m:r>
                      <a:rPr lang="en-IN" i="1">
                        <a:solidFill>
                          <a:srgbClr val="002060"/>
                        </a:solidFill>
                        <a:latin typeface="Cambria Math"/>
                      </a:rPr>
                      <m:t>=</m:t>
                    </m:r>
                    <m:r>
                      <a:rPr lang="en-IN" i="1">
                        <a:solidFill>
                          <a:srgbClr val="002060"/>
                        </a:solidFill>
                        <a:latin typeface="Cambria Math"/>
                      </a:rPr>
                      <m:t>𝑈</m:t>
                    </m:r>
                    <m:r>
                      <a:rPr lang="en-IN" i="1">
                        <a:solidFill>
                          <a:srgbClr val="002060"/>
                        </a:solidFill>
                        <a:latin typeface="Cambria Math"/>
                      </a:rPr>
                      <m:t>−</m:t>
                    </m:r>
                    <m:r>
                      <a:rPr lang="en-IN" i="1">
                        <a:solidFill>
                          <a:srgbClr val="002060"/>
                        </a:solidFill>
                        <a:latin typeface="Cambria Math"/>
                      </a:rPr>
                      <m:t>𝑇𝑆</m:t>
                    </m:r>
                    <m:r>
                      <a:rPr lang="en-IN" i="1">
                        <a:solidFill>
                          <a:srgbClr val="002060"/>
                        </a:solidFill>
                        <a:latin typeface="Cambria Math"/>
                      </a:rPr>
                      <m:t> </m:t>
                    </m:r>
                  </m:oMath>
                </a14:m>
                <a:r>
                  <a:rPr lang="en-IN" dirty="0">
                    <a:solidFill>
                      <a:srgbClr val="002060"/>
                    </a:solidFill>
                  </a:rPr>
                  <a:t>                            Helmholtz free energy</a:t>
                </a:r>
              </a:p>
              <a:p>
                <a:pPr>
                  <a:lnSpc>
                    <a:spcPct val="114000"/>
                  </a:lnSpc>
                </a:pPr>
                <a:r>
                  <a:rPr lang="en-IN" dirty="0">
                    <a:solidFill>
                      <a:srgbClr val="002060"/>
                    </a:solidFill>
                  </a:rPr>
                  <a:t>                        </a:t>
                </a:r>
                <a14:m>
                  <m:oMath xmlns:m="http://schemas.openxmlformats.org/officeDocument/2006/math">
                    <m:sSub>
                      <m:sSubPr>
                        <m:ctrlPr>
                          <a:rPr lang="en-IN" i="1">
                            <a:solidFill>
                              <a:srgbClr val="002060"/>
                            </a:solidFill>
                            <a:latin typeface="Cambria Math"/>
                          </a:rPr>
                        </m:ctrlPr>
                      </m:sSubPr>
                      <m:e>
                        <m:r>
                          <a:rPr lang="en-IN" i="1">
                            <a:solidFill>
                              <a:srgbClr val="002060"/>
                            </a:solidFill>
                            <a:latin typeface="Cambria Math"/>
                          </a:rPr>
                          <m:t>𝜇</m:t>
                        </m:r>
                      </m:e>
                      <m:sub>
                        <m:r>
                          <a:rPr lang="en-IN" i="1">
                            <a:solidFill>
                              <a:srgbClr val="002060"/>
                            </a:solidFill>
                            <a:latin typeface="Cambria Math"/>
                          </a:rPr>
                          <m:t>𝑖</m:t>
                        </m:r>
                      </m:sub>
                    </m:sSub>
                    <m:r>
                      <a:rPr lang="en-IN" i="1">
                        <a:solidFill>
                          <a:srgbClr val="002060"/>
                        </a:solidFill>
                        <a:latin typeface="Cambria Math"/>
                      </a:rPr>
                      <m:t>=</m:t>
                    </m:r>
                    <m:sSub>
                      <m:sSubPr>
                        <m:ctrlPr>
                          <a:rPr lang="en-IN" i="1">
                            <a:solidFill>
                              <a:srgbClr val="002060"/>
                            </a:solidFill>
                            <a:latin typeface="Cambria Math"/>
                          </a:rPr>
                        </m:ctrlPr>
                      </m:sSubPr>
                      <m:e>
                        <m:d>
                          <m:dPr>
                            <m:ctrlPr>
                              <a:rPr lang="en-IN" i="1">
                                <a:solidFill>
                                  <a:srgbClr val="002060"/>
                                </a:solidFill>
                                <a:latin typeface="Cambria Math"/>
                              </a:rPr>
                            </m:ctrlPr>
                          </m:dPr>
                          <m:e>
                            <m:f>
                              <m:fPr>
                                <m:ctrlPr>
                                  <a:rPr lang="en-IN" i="1">
                                    <a:solidFill>
                                      <a:srgbClr val="002060"/>
                                    </a:solidFill>
                                    <a:latin typeface="Cambria Math"/>
                                  </a:rPr>
                                </m:ctrlPr>
                              </m:fPr>
                              <m:num>
                                <m:r>
                                  <a:rPr lang="en-IN" i="1">
                                    <a:solidFill>
                                      <a:srgbClr val="002060"/>
                                    </a:solidFill>
                                    <a:latin typeface="Cambria Math"/>
                                  </a:rPr>
                                  <m:t>𝜕</m:t>
                                </m:r>
                                <m:r>
                                  <a:rPr lang="en-IN" i="1">
                                    <a:solidFill>
                                      <a:srgbClr val="002060"/>
                                    </a:solidFill>
                                    <a:latin typeface="Cambria Math"/>
                                  </a:rPr>
                                  <m:t>𝐺</m:t>
                                </m:r>
                              </m:num>
                              <m:den>
                                <m:r>
                                  <a:rPr lang="en-IN" i="1">
                                    <a:solidFill>
                                      <a:srgbClr val="002060"/>
                                    </a:solidFill>
                                    <a:latin typeface="Cambria Math"/>
                                  </a:rPr>
                                  <m:t>𝜕</m:t>
                                </m:r>
                                <m:sSub>
                                  <m:sSubPr>
                                    <m:ctrlPr>
                                      <a:rPr lang="en-IN" i="1">
                                        <a:solidFill>
                                          <a:srgbClr val="002060"/>
                                        </a:solidFill>
                                        <a:latin typeface="Cambria Math"/>
                                      </a:rPr>
                                    </m:ctrlPr>
                                  </m:sSubPr>
                                  <m:e>
                                    <m:r>
                                      <a:rPr lang="en-IN" i="1">
                                        <a:solidFill>
                                          <a:srgbClr val="002060"/>
                                        </a:solidFill>
                                        <a:latin typeface="Cambria Math"/>
                                      </a:rPr>
                                      <m:t>𝑛</m:t>
                                    </m:r>
                                  </m:e>
                                  <m:sub>
                                    <m:r>
                                      <a:rPr lang="en-IN" i="1">
                                        <a:solidFill>
                                          <a:srgbClr val="002060"/>
                                        </a:solidFill>
                                        <a:latin typeface="Cambria Math"/>
                                      </a:rPr>
                                      <m:t>𝑖</m:t>
                                    </m:r>
                                  </m:sub>
                                </m:sSub>
                              </m:den>
                            </m:f>
                          </m:e>
                        </m:d>
                      </m:e>
                      <m:sub>
                        <m:r>
                          <a:rPr lang="en-IN" i="1">
                            <a:solidFill>
                              <a:srgbClr val="002060"/>
                            </a:solidFill>
                            <a:latin typeface="Cambria Math"/>
                          </a:rPr>
                          <m:t>𝑇</m:t>
                        </m:r>
                        <m:r>
                          <a:rPr lang="en-IN" i="1">
                            <a:solidFill>
                              <a:srgbClr val="002060"/>
                            </a:solidFill>
                            <a:latin typeface="Cambria Math"/>
                          </a:rPr>
                          <m:t>,   </m:t>
                        </m:r>
                        <m:r>
                          <a:rPr lang="en-IN" i="1">
                            <a:solidFill>
                              <a:srgbClr val="002060"/>
                            </a:solidFill>
                            <a:latin typeface="Cambria Math"/>
                          </a:rPr>
                          <m:t>𝑝</m:t>
                        </m:r>
                        <m:r>
                          <a:rPr lang="en-IN" i="1">
                            <a:solidFill>
                              <a:srgbClr val="002060"/>
                            </a:solidFill>
                            <a:latin typeface="Cambria Math"/>
                          </a:rPr>
                          <m:t>,   </m:t>
                        </m:r>
                        <m:sSub>
                          <m:sSubPr>
                            <m:ctrlPr>
                              <a:rPr lang="en-IN" i="1">
                                <a:solidFill>
                                  <a:srgbClr val="002060"/>
                                </a:solidFill>
                                <a:latin typeface="Cambria Math"/>
                              </a:rPr>
                            </m:ctrlPr>
                          </m:sSubPr>
                          <m:e>
                            <m:r>
                              <a:rPr lang="en-IN" i="1">
                                <a:solidFill>
                                  <a:srgbClr val="002060"/>
                                </a:solidFill>
                                <a:latin typeface="Cambria Math"/>
                              </a:rPr>
                              <m:t>𝑛</m:t>
                            </m:r>
                          </m:e>
                          <m:sub>
                            <m:r>
                              <a:rPr lang="en-IN" i="1">
                                <a:solidFill>
                                  <a:srgbClr val="002060"/>
                                </a:solidFill>
                                <a:latin typeface="Cambria Math"/>
                              </a:rPr>
                              <m:t>𝑗</m:t>
                            </m:r>
                            <m:r>
                              <a:rPr lang="en-IN" i="1">
                                <a:solidFill>
                                  <a:srgbClr val="002060"/>
                                </a:solidFill>
                                <a:latin typeface="Cambria Math"/>
                              </a:rPr>
                              <m:t>,   </m:t>
                            </m:r>
                            <m:r>
                              <a:rPr lang="en-IN" i="1">
                                <a:solidFill>
                                  <a:srgbClr val="002060"/>
                                </a:solidFill>
                                <a:latin typeface="Cambria Math"/>
                              </a:rPr>
                              <m:t>𝑗</m:t>
                            </m:r>
                            <m:r>
                              <a:rPr lang="en-IN" i="1">
                                <a:solidFill>
                                  <a:srgbClr val="002060"/>
                                </a:solidFill>
                                <a:latin typeface="Cambria Math"/>
                              </a:rPr>
                              <m:t>≠</m:t>
                            </m:r>
                            <m:r>
                              <a:rPr lang="en-IN" i="1">
                                <a:solidFill>
                                  <a:srgbClr val="002060"/>
                                </a:solidFill>
                                <a:latin typeface="Cambria Math"/>
                              </a:rPr>
                              <m:t>𝑖</m:t>
                            </m:r>
                          </m:sub>
                        </m:sSub>
                      </m:sub>
                    </m:sSub>
                  </m:oMath>
                </a14:m>
                <a:r>
                  <a:rPr lang="en-IN" dirty="0">
                    <a:solidFill>
                      <a:srgbClr val="002060"/>
                    </a:solidFill>
                  </a:rPr>
                  <a:t>            </a:t>
                </a:r>
                <a:r>
                  <a:rPr lang="en-IN" dirty="0" smtClean="0">
                    <a:solidFill>
                      <a:srgbClr val="002060"/>
                    </a:solidFill>
                  </a:rPr>
                  <a:t>     Chemical </a:t>
                </a:r>
                <a:r>
                  <a:rPr lang="en-IN" dirty="0">
                    <a:solidFill>
                      <a:srgbClr val="002060"/>
                    </a:solidFill>
                  </a:rPr>
                  <a:t>potential</a:t>
                </a:r>
              </a:p>
            </p:txBody>
          </p:sp>
        </mc:Choice>
        <mc:Fallback xmlns="">
          <p:sp>
            <p:nvSpPr>
              <p:cNvPr id="2" name="Rectangle 1"/>
              <p:cNvSpPr>
                <a:spLocks noRot="1" noChangeAspect="1" noMove="1" noResize="1" noEditPoints="1" noAdjustHandles="1" noChangeArrowheads="1" noChangeShapeType="1" noTextEdit="1"/>
              </p:cNvSpPr>
              <p:nvPr/>
            </p:nvSpPr>
            <p:spPr>
              <a:xfrm>
                <a:off x="228600" y="51150"/>
                <a:ext cx="8839200" cy="6654450"/>
              </a:xfrm>
              <a:prstGeom prst="rect">
                <a:avLst/>
              </a:prstGeom>
              <a:blipFill rotWithShape="1">
                <a:blip r:embed="rId2"/>
                <a:stretch>
                  <a:fillRect l="-1103" t="-366"/>
                </a:stretch>
              </a:blipFill>
            </p:spPr>
            <p:txBody>
              <a:bodyPr/>
              <a:lstStyle/>
              <a:p>
                <a:r>
                  <a:rPr lang="en-IN">
                    <a:noFill/>
                  </a:rPr>
                  <a:t> </a:t>
                </a:r>
              </a:p>
            </p:txBody>
          </p:sp>
        </mc:Fallback>
      </mc:AlternateContent>
    </p:spTree>
    <p:extLst>
      <p:ext uri="{BB962C8B-B14F-4D97-AF65-F5344CB8AC3E}">
        <p14:creationId xmlns:p14="http://schemas.microsoft.com/office/powerpoint/2010/main" val="1846988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4021" y="726721"/>
            <a:ext cx="3209979" cy="28956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288879" y="159749"/>
            <a:ext cx="4206921" cy="83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04704" rIns="91440" bIns="15235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2060"/>
                </a:solidFill>
                <a:effectLst/>
                <a:latin typeface="+mj-lt"/>
                <a:ea typeface="Times New Roman" pitchFamily="18" charset="0"/>
                <a:cs typeface="Times New Roman" pitchFamily="18" charset="0"/>
              </a:rPr>
              <a:t>Zeroth Law of Thermodynamics</a:t>
            </a:r>
            <a:endParaRPr kumimoji="0" lang="en-US" sz="2400" b="1" i="0" u="none" strike="noStrike" cap="none" normalizeH="0" baseline="0" dirty="0" smtClean="0">
              <a:ln>
                <a:noFill/>
              </a:ln>
              <a:solidFill>
                <a:srgbClr val="365F91"/>
              </a:solidFill>
              <a:effectLst/>
              <a:latin typeface="+mj-lt"/>
              <a:ea typeface="Times New Roman" pitchFamily="18" charset="0"/>
              <a:cs typeface="Times New Roman" pitchFamily="18" charset="0"/>
            </a:endParaRPr>
          </a:p>
        </p:txBody>
      </p:sp>
      <p:sp>
        <p:nvSpPr>
          <p:cNvPr id="4" name="Rectangle 4"/>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5" name="Rectangle 6"/>
          <p:cNvSpPr>
            <a:spLocks noChangeArrowheads="1"/>
          </p:cNvSpPr>
          <p:nvPr/>
        </p:nvSpPr>
        <p:spPr bwMode="auto">
          <a:xfrm>
            <a:off x="243205" y="1068835"/>
            <a:ext cx="5471795" cy="4199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Times New Roman" pitchFamily="18" charset="0"/>
                <a:cs typeface="Times New Roman" pitchFamily="18" charset="0"/>
              </a:rPr>
              <a:t>The zeroth law of thermodynamic also known as law of thermal equilibrium. This law states that </a:t>
            </a:r>
            <a:r>
              <a:rPr kumimoji="0" lang="en-US" sz="2000" b="1" i="1" u="none" strike="noStrike" cap="none" normalizeH="0" baseline="0" dirty="0" smtClean="0">
                <a:ln>
                  <a:noFill/>
                </a:ln>
                <a:solidFill>
                  <a:srgbClr val="4F81BD"/>
                </a:solidFill>
                <a:effectLst/>
                <a:ea typeface="Calibri" pitchFamily="34" charset="0"/>
                <a:cs typeface="Times New Roman" pitchFamily="18" charset="0"/>
              </a:rPr>
              <a:t>“Two systems in thermal equilibrium with a third system are also in thermal equilibrium with each other”.</a:t>
            </a:r>
            <a:endParaRPr kumimoji="0" lang="en-US" sz="2000"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Times New Roman" pitchFamily="18" charset="0"/>
                <a:cs typeface="Times New Roman" pitchFamily="18" charset="0"/>
              </a:rPr>
              <a:t>According to this law, if system A and B separately are in thermal equilibrium with another system C, then system A and B will also be in thermal equilibrium with each other.</a:t>
            </a:r>
            <a:endParaRPr kumimoji="0" lang="en-US" sz="2000" b="1"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val="3974368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9984"/>
            <a:ext cx="8382000" cy="4385816"/>
          </a:xfrm>
          <a:prstGeom prst="rect">
            <a:avLst/>
          </a:prstGeom>
        </p:spPr>
        <p:txBody>
          <a:bodyPr wrap="square">
            <a:spAutoFit/>
          </a:bodyPr>
          <a:lstStyle/>
          <a:p>
            <a:pPr algn="just">
              <a:lnSpc>
                <a:spcPct val="150000"/>
              </a:lnSpc>
            </a:pPr>
            <a:r>
              <a:rPr lang="en-IN" sz="2400" b="1" dirty="0">
                <a:solidFill>
                  <a:srgbClr val="002060"/>
                </a:solidFill>
              </a:rPr>
              <a:t>IUPAC Convention of Work and Heat</a:t>
            </a:r>
          </a:p>
          <a:p>
            <a:pPr algn="just">
              <a:lnSpc>
                <a:spcPct val="150000"/>
              </a:lnSpc>
            </a:pPr>
            <a:r>
              <a:rPr lang="en-IN" b="1" dirty="0" smtClean="0">
                <a:solidFill>
                  <a:srgbClr val="002060"/>
                </a:solidFill>
              </a:rPr>
              <a:t>	According </a:t>
            </a:r>
            <a:r>
              <a:rPr lang="en-IN" b="1" dirty="0">
                <a:solidFill>
                  <a:srgbClr val="002060"/>
                </a:solidFill>
              </a:rPr>
              <a:t>to IUPAC convention, heat absorbed by the system is regarded as positive quantity whereas; heat release by the system is regarded as the negative quantity. Conversely, if the numerical value of heat is positive, heat is absorbed by the system and if the numerical value is negative, heat is release from the system.</a:t>
            </a:r>
          </a:p>
          <a:p>
            <a:pPr algn="just">
              <a:lnSpc>
                <a:spcPct val="150000"/>
              </a:lnSpc>
            </a:pPr>
            <a:r>
              <a:rPr lang="en-IN" b="1" dirty="0" smtClean="0">
                <a:solidFill>
                  <a:srgbClr val="002060"/>
                </a:solidFill>
              </a:rPr>
              <a:t>	For </a:t>
            </a:r>
            <a:r>
              <a:rPr lang="en-IN" b="1" dirty="0">
                <a:solidFill>
                  <a:srgbClr val="002060"/>
                </a:solidFill>
              </a:rPr>
              <a:t>work, the IUPAC convention is to take the work done on the system as the positive quantity whereas; the work done by the system is taken as negative quantity. Conversely speaking, if the numerical of work is positive, it implies that the work is done on the system and if it carries a negative sign, it implies that work is done by the system.</a:t>
            </a:r>
          </a:p>
        </p:txBody>
      </p:sp>
      <p:sp>
        <p:nvSpPr>
          <p:cNvPr id="3" name="Rectangle 2"/>
          <p:cNvSpPr/>
          <p:nvPr/>
        </p:nvSpPr>
        <p:spPr>
          <a:xfrm>
            <a:off x="381000" y="4419600"/>
            <a:ext cx="8305800" cy="2308324"/>
          </a:xfrm>
          <a:prstGeom prst="rect">
            <a:avLst/>
          </a:prstGeom>
        </p:spPr>
        <p:txBody>
          <a:bodyPr wrap="square">
            <a:spAutoFit/>
          </a:bodyPr>
          <a:lstStyle/>
          <a:p>
            <a:pPr algn="just">
              <a:lnSpc>
                <a:spcPct val="150000"/>
              </a:lnSpc>
            </a:pPr>
            <a:r>
              <a:rPr lang="en-IN" sz="2400" b="1" dirty="0">
                <a:solidFill>
                  <a:srgbClr val="7030A0"/>
                </a:solidFill>
              </a:rPr>
              <a:t>Work involved in expansion and compression processes</a:t>
            </a:r>
          </a:p>
          <a:p>
            <a:pPr algn="just">
              <a:lnSpc>
                <a:spcPct val="150000"/>
              </a:lnSpc>
            </a:pPr>
            <a:r>
              <a:rPr lang="en-IN" b="1" dirty="0">
                <a:solidFill>
                  <a:srgbClr val="7030A0"/>
                </a:solidFill>
              </a:rPr>
              <a:t>If the volume of the system is increased against some pressure, then work is done by the system on the surrounding and is, by convention, given a negative sign. On the other hand, if the volume of the system is decreased, the work is done by the surrounding on the system and is given a positive sign.  </a:t>
            </a:r>
          </a:p>
        </p:txBody>
      </p:sp>
    </p:spTree>
    <p:extLst>
      <p:ext uri="{BB962C8B-B14F-4D97-AF65-F5344CB8AC3E}">
        <p14:creationId xmlns:p14="http://schemas.microsoft.com/office/powerpoint/2010/main" val="992834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457200" y="162758"/>
                <a:ext cx="8458200" cy="6466642"/>
              </a:xfrm>
              <a:prstGeom prst="rect">
                <a:avLst/>
              </a:prstGeom>
            </p:spPr>
            <p:txBody>
              <a:bodyPr wrap="square">
                <a:spAutoFit/>
              </a:bodyPr>
              <a:lstStyle/>
              <a:p>
                <a:pPr>
                  <a:lnSpc>
                    <a:spcPct val="150000"/>
                  </a:lnSpc>
                </a:pPr>
                <a:r>
                  <a:rPr lang="en-IN" sz="2400" b="1" dirty="0" smtClean="0">
                    <a:solidFill>
                      <a:srgbClr val="002060"/>
                    </a:solidFill>
                  </a:rPr>
                  <a:t>General expression of work</a:t>
                </a:r>
              </a:p>
              <a:p>
                <a:pPr>
                  <a:lnSpc>
                    <a:spcPct val="150000"/>
                  </a:lnSpc>
                </a:pPr>
                <a:r>
                  <a:rPr lang="en-IN" b="1" dirty="0">
                    <a:solidFill>
                      <a:srgbClr val="002060"/>
                    </a:solidFill>
                  </a:rPr>
                  <a:t>By definition, the work involve is given by </a:t>
                </a:r>
              </a:p>
              <a:p>
                <a:pPr>
                  <a:lnSpc>
                    <a:spcPct val="150000"/>
                  </a:lnSpc>
                </a:pPr>
                <a14:m>
                  <m:oMathPara xmlns:m="http://schemas.openxmlformats.org/officeDocument/2006/math">
                    <m:oMathParaPr>
                      <m:jc m:val="centerGroup"/>
                    </m:oMathParaPr>
                    <m:oMath xmlns:m="http://schemas.openxmlformats.org/officeDocument/2006/math">
                      <m:r>
                        <a:rPr lang="en-IN" b="1" i="1">
                          <a:solidFill>
                            <a:srgbClr val="002060"/>
                          </a:solidFill>
                          <a:latin typeface="Cambria Math"/>
                        </a:rPr>
                        <m:t>𝒘</m:t>
                      </m:r>
                      <m:r>
                        <a:rPr lang="en-IN" b="1" i="1">
                          <a:solidFill>
                            <a:srgbClr val="002060"/>
                          </a:solidFill>
                          <a:latin typeface="Cambria Math"/>
                        </a:rPr>
                        <m:t>=−</m:t>
                      </m:r>
                      <m:d>
                        <m:dPr>
                          <m:ctrlPr>
                            <a:rPr lang="en-IN" b="1" i="1">
                              <a:solidFill>
                                <a:srgbClr val="002060"/>
                              </a:solidFill>
                              <a:latin typeface="Cambria Math"/>
                            </a:rPr>
                          </m:ctrlPr>
                        </m:dPr>
                        <m:e>
                          <m:r>
                            <a:rPr lang="en-IN" b="1" i="1">
                              <a:solidFill>
                                <a:srgbClr val="002060"/>
                              </a:solidFill>
                              <a:latin typeface="Cambria Math"/>
                            </a:rPr>
                            <m:t>𝑬𝒙𝒕𝒆𝒓𝒏𝒂𝒍</m:t>
                          </m:r>
                          <m:r>
                            <a:rPr lang="en-IN" b="1" i="1">
                              <a:solidFill>
                                <a:srgbClr val="002060"/>
                              </a:solidFill>
                              <a:latin typeface="Cambria Math"/>
                            </a:rPr>
                            <m:t> </m:t>
                          </m:r>
                          <m:r>
                            <a:rPr lang="en-IN" b="1" i="1">
                              <a:solidFill>
                                <a:srgbClr val="002060"/>
                              </a:solidFill>
                              <a:latin typeface="Cambria Math"/>
                            </a:rPr>
                            <m:t>𝒇𝒐𝒓𝒄𝒆</m:t>
                          </m:r>
                        </m:e>
                      </m:d>
                      <m:d>
                        <m:dPr>
                          <m:ctrlPr>
                            <a:rPr lang="en-IN" b="1" i="1">
                              <a:solidFill>
                                <a:srgbClr val="002060"/>
                              </a:solidFill>
                              <a:latin typeface="Cambria Math"/>
                            </a:rPr>
                          </m:ctrlPr>
                        </m:dPr>
                        <m:e>
                          <m:r>
                            <a:rPr lang="en-IN" b="1" i="1">
                              <a:solidFill>
                                <a:srgbClr val="002060"/>
                              </a:solidFill>
                              <a:latin typeface="Cambria Math"/>
                            </a:rPr>
                            <m:t>𝑫𝒊𝒔𝒕𝒂𝒏𝒄𝒆</m:t>
                          </m:r>
                          <m:r>
                            <a:rPr lang="en-IN" b="1" i="1">
                              <a:solidFill>
                                <a:srgbClr val="002060"/>
                              </a:solidFill>
                              <a:latin typeface="Cambria Math"/>
                            </a:rPr>
                            <m:t> </m:t>
                          </m:r>
                          <m:r>
                            <a:rPr lang="en-IN" b="1" i="1">
                              <a:solidFill>
                                <a:srgbClr val="002060"/>
                              </a:solidFill>
                              <a:latin typeface="Cambria Math"/>
                            </a:rPr>
                            <m:t>𝒕𝒉𝒓𝒐𝒖𝒈𝒉</m:t>
                          </m:r>
                          <m:r>
                            <a:rPr lang="en-IN" b="1" i="1">
                              <a:solidFill>
                                <a:srgbClr val="002060"/>
                              </a:solidFill>
                              <a:latin typeface="Cambria Math"/>
                            </a:rPr>
                            <m:t> </m:t>
                          </m:r>
                          <m:r>
                            <a:rPr lang="en-IN" b="1" i="1">
                              <a:solidFill>
                                <a:srgbClr val="002060"/>
                              </a:solidFill>
                              <a:latin typeface="Cambria Math"/>
                            </a:rPr>
                            <m:t>𝒘𝒉𝒊𝒄𝒉</m:t>
                          </m:r>
                          <m:r>
                            <a:rPr lang="en-IN" b="1" i="1">
                              <a:solidFill>
                                <a:srgbClr val="002060"/>
                              </a:solidFill>
                              <a:latin typeface="Cambria Math"/>
                            </a:rPr>
                            <m:t> </m:t>
                          </m:r>
                          <m:r>
                            <a:rPr lang="en-IN" b="1" i="1">
                              <a:solidFill>
                                <a:srgbClr val="002060"/>
                              </a:solidFill>
                              <a:latin typeface="Cambria Math"/>
                            </a:rPr>
                            <m:t>𝒑𝒊𝒔𝒕𝒐𝒏</m:t>
                          </m:r>
                          <m:r>
                            <a:rPr lang="en-IN" b="1" i="1">
                              <a:solidFill>
                                <a:srgbClr val="002060"/>
                              </a:solidFill>
                              <a:latin typeface="Cambria Math"/>
                            </a:rPr>
                            <m:t> </m:t>
                          </m:r>
                          <m:r>
                            <a:rPr lang="en-IN" b="1" i="1">
                              <a:solidFill>
                                <a:srgbClr val="002060"/>
                              </a:solidFill>
                              <a:latin typeface="Cambria Math"/>
                            </a:rPr>
                            <m:t>𝒎𝒐𝒗𝒆𝒔</m:t>
                          </m:r>
                        </m:e>
                      </m:d>
                    </m:oMath>
                  </m:oMathPara>
                </a14:m>
                <a:endParaRPr lang="en-IN" b="1" dirty="0">
                  <a:solidFill>
                    <a:srgbClr val="002060"/>
                  </a:solidFill>
                </a:endParaRPr>
              </a:p>
              <a:p>
                <a:pPr>
                  <a:lnSpc>
                    <a:spcPct val="150000"/>
                  </a:lnSpc>
                </a:pPr>
                <a14:m>
                  <m:oMathPara xmlns:m="http://schemas.openxmlformats.org/officeDocument/2006/math">
                    <m:oMathParaPr>
                      <m:jc m:val="centerGroup"/>
                    </m:oMathParaPr>
                    <m:oMath xmlns:m="http://schemas.openxmlformats.org/officeDocument/2006/math">
                      <m:r>
                        <a:rPr lang="en-IN" b="1" i="1">
                          <a:solidFill>
                            <a:srgbClr val="002060"/>
                          </a:solidFill>
                          <a:latin typeface="Cambria Math"/>
                        </a:rPr>
                        <m:t>𝒘</m:t>
                      </m:r>
                      <m:r>
                        <a:rPr lang="en-IN" b="1" i="1">
                          <a:solidFill>
                            <a:srgbClr val="002060"/>
                          </a:solidFill>
                          <a:latin typeface="Cambria Math"/>
                        </a:rPr>
                        <m:t>=−</m:t>
                      </m:r>
                      <m:d>
                        <m:dPr>
                          <m:ctrlPr>
                            <a:rPr lang="en-IN" b="1" i="1">
                              <a:solidFill>
                                <a:srgbClr val="002060"/>
                              </a:solidFill>
                              <a:latin typeface="Cambria Math"/>
                            </a:rPr>
                          </m:ctrlPr>
                        </m:dPr>
                        <m:e>
                          <m:f>
                            <m:fPr>
                              <m:ctrlPr>
                                <a:rPr lang="en-IN" b="1" i="1">
                                  <a:solidFill>
                                    <a:srgbClr val="002060"/>
                                  </a:solidFill>
                                  <a:latin typeface="Cambria Math"/>
                                </a:rPr>
                              </m:ctrlPr>
                            </m:fPr>
                            <m:num>
                              <m:r>
                                <a:rPr lang="en-IN" b="1" i="1">
                                  <a:solidFill>
                                    <a:srgbClr val="002060"/>
                                  </a:solidFill>
                                  <a:latin typeface="Cambria Math"/>
                                </a:rPr>
                                <m:t>𝑭𝒐𝒓𝒄𝒆</m:t>
                              </m:r>
                            </m:num>
                            <m:den>
                              <m:r>
                                <a:rPr lang="en-IN" b="1" i="1">
                                  <a:solidFill>
                                    <a:srgbClr val="002060"/>
                                  </a:solidFill>
                                  <a:latin typeface="Cambria Math"/>
                                </a:rPr>
                                <m:t>𝑨𝒓𝒆𝒂</m:t>
                              </m:r>
                              <m:r>
                                <a:rPr lang="en-IN" b="1" i="1">
                                  <a:solidFill>
                                    <a:srgbClr val="002060"/>
                                  </a:solidFill>
                                  <a:latin typeface="Cambria Math"/>
                                </a:rPr>
                                <m:t> </m:t>
                              </m:r>
                              <m:r>
                                <a:rPr lang="en-IN" b="1" i="1">
                                  <a:solidFill>
                                    <a:srgbClr val="002060"/>
                                  </a:solidFill>
                                  <a:latin typeface="Cambria Math"/>
                                </a:rPr>
                                <m:t>𝒐𝒇</m:t>
                              </m:r>
                              <m:r>
                                <a:rPr lang="en-IN" b="1" i="1">
                                  <a:solidFill>
                                    <a:srgbClr val="002060"/>
                                  </a:solidFill>
                                  <a:latin typeface="Cambria Math"/>
                                </a:rPr>
                                <m:t> </m:t>
                              </m:r>
                              <m:r>
                                <a:rPr lang="en-IN" b="1" i="1">
                                  <a:solidFill>
                                    <a:srgbClr val="002060"/>
                                  </a:solidFill>
                                  <a:latin typeface="Cambria Math"/>
                                </a:rPr>
                                <m:t>𝒄𝒓𝒐𝒔𝒔</m:t>
                              </m:r>
                              <m:r>
                                <a:rPr lang="en-IN" b="1" i="1">
                                  <a:solidFill>
                                    <a:srgbClr val="002060"/>
                                  </a:solidFill>
                                  <a:latin typeface="Cambria Math"/>
                                </a:rPr>
                                <m:t> </m:t>
                              </m:r>
                              <m:r>
                                <a:rPr lang="en-IN" b="1" i="1">
                                  <a:solidFill>
                                    <a:srgbClr val="002060"/>
                                  </a:solidFill>
                                  <a:latin typeface="Cambria Math"/>
                                </a:rPr>
                                <m:t>𝒔𝒆𝒄𝒕𝒊𝒐𝒏</m:t>
                              </m:r>
                              <m:r>
                                <a:rPr lang="en-IN" b="1" i="1">
                                  <a:solidFill>
                                    <a:srgbClr val="002060"/>
                                  </a:solidFill>
                                  <a:latin typeface="Cambria Math"/>
                                </a:rPr>
                                <m:t> </m:t>
                              </m:r>
                              <m:r>
                                <a:rPr lang="en-IN" b="1" i="1">
                                  <a:solidFill>
                                    <a:srgbClr val="002060"/>
                                  </a:solidFill>
                                  <a:latin typeface="Cambria Math"/>
                                </a:rPr>
                                <m:t>𝒐𝒇</m:t>
                              </m:r>
                              <m:r>
                                <a:rPr lang="en-IN" b="1" i="1">
                                  <a:solidFill>
                                    <a:srgbClr val="002060"/>
                                  </a:solidFill>
                                  <a:latin typeface="Cambria Math"/>
                                </a:rPr>
                                <m:t> </m:t>
                              </m:r>
                              <m:r>
                                <a:rPr lang="en-IN" b="1" i="1">
                                  <a:solidFill>
                                    <a:srgbClr val="002060"/>
                                  </a:solidFill>
                                  <a:latin typeface="Cambria Math"/>
                                </a:rPr>
                                <m:t>𝒑𝒊𝒔𝒕𝒐𝒏</m:t>
                              </m:r>
                            </m:den>
                          </m:f>
                        </m:e>
                      </m:d>
                      <m:d>
                        <m:dPr>
                          <m:ctrlPr>
                            <a:rPr lang="en-IN" b="1" i="1">
                              <a:solidFill>
                                <a:srgbClr val="002060"/>
                              </a:solidFill>
                              <a:latin typeface="Cambria Math"/>
                            </a:rPr>
                          </m:ctrlPr>
                        </m:dPr>
                        <m:e>
                          <m:r>
                            <a:rPr lang="en-IN" b="1" i="1">
                              <a:solidFill>
                                <a:srgbClr val="002060"/>
                              </a:solidFill>
                              <a:latin typeface="Cambria Math"/>
                            </a:rPr>
                            <m:t>𝑨𝒓𝒆𝒂</m:t>
                          </m:r>
                          <m:r>
                            <a:rPr lang="en-IN" b="1" i="1">
                              <a:solidFill>
                                <a:srgbClr val="002060"/>
                              </a:solidFill>
                              <a:latin typeface="Cambria Math"/>
                            </a:rPr>
                            <m:t> </m:t>
                          </m:r>
                          <m:r>
                            <a:rPr lang="en-IN" b="1" i="1">
                              <a:solidFill>
                                <a:srgbClr val="002060"/>
                              </a:solidFill>
                              <a:latin typeface="Cambria Math"/>
                            </a:rPr>
                            <m:t>𝒐𝒇</m:t>
                          </m:r>
                          <m:r>
                            <a:rPr lang="en-IN" b="1" i="1">
                              <a:solidFill>
                                <a:srgbClr val="002060"/>
                              </a:solidFill>
                              <a:latin typeface="Cambria Math"/>
                            </a:rPr>
                            <m:t> </m:t>
                          </m:r>
                          <m:r>
                            <a:rPr lang="en-IN" b="1" i="1">
                              <a:solidFill>
                                <a:srgbClr val="002060"/>
                              </a:solidFill>
                              <a:latin typeface="Cambria Math"/>
                            </a:rPr>
                            <m:t>𝒄𝒓𝒐𝒔𝒔</m:t>
                          </m:r>
                          <m:r>
                            <a:rPr lang="en-IN" b="1" i="1">
                              <a:solidFill>
                                <a:srgbClr val="002060"/>
                              </a:solidFill>
                              <a:latin typeface="Cambria Math"/>
                            </a:rPr>
                            <m:t> </m:t>
                          </m:r>
                          <m:r>
                            <a:rPr lang="en-IN" b="1" i="1">
                              <a:solidFill>
                                <a:srgbClr val="002060"/>
                              </a:solidFill>
                              <a:latin typeface="Cambria Math"/>
                            </a:rPr>
                            <m:t>𝒔𝒆𝒄𝒕𝒊𝒐𝒏</m:t>
                          </m:r>
                          <m:r>
                            <a:rPr lang="en-IN" b="1" i="1">
                              <a:solidFill>
                                <a:srgbClr val="002060"/>
                              </a:solidFill>
                              <a:latin typeface="Cambria Math"/>
                            </a:rPr>
                            <m:t> </m:t>
                          </m:r>
                          <m:r>
                            <a:rPr lang="en-IN" b="1" i="1">
                              <a:solidFill>
                                <a:srgbClr val="002060"/>
                              </a:solidFill>
                              <a:latin typeface="Cambria Math"/>
                            </a:rPr>
                            <m:t>𝒐𝒇</m:t>
                          </m:r>
                          <m:r>
                            <a:rPr lang="en-IN" b="1" i="1">
                              <a:solidFill>
                                <a:srgbClr val="002060"/>
                              </a:solidFill>
                              <a:latin typeface="Cambria Math"/>
                            </a:rPr>
                            <m:t> </m:t>
                          </m:r>
                          <m:r>
                            <a:rPr lang="en-IN" b="1" i="1">
                              <a:solidFill>
                                <a:srgbClr val="002060"/>
                              </a:solidFill>
                              <a:latin typeface="Cambria Math"/>
                            </a:rPr>
                            <m:t>𝒑𝒊𝒔𝒕𝒐𝒏</m:t>
                          </m:r>
                        </m:e>
                      </m:d>
                      <m:r>
                        <a:rPr lang="en-IN" b="1" i="1">
                          <a:solidFill>
                            <a:srgbClr val="002060"/>
                          </a:solidFill>
                          <a:latin typeface="Cambria Math"/>
                        </a:rPr>
                        <m:t>×</m:t>
                      </m:r>
                      <m:d>
                        <m:dPr>
                          <m:ctrlPr>
                            <a:rPr lang="en-IN" b="1" i="1">
                              <a:solidFill>
                                <a:srgbClr val="002060"/>
                              </a:solidFill>
                              <a:latin typeface="Cambria Math"/>
                            </a:rPr>
                          </m:ctrlPr>
                        </m:dPr>
                        <m:e>
                          <m:r>
                            <a:rPr lang="en-IN" b="1" i="1">
                              <a:solidFill>
                                <a:srgbClr val="002060"/>
                              </a:solidFill>
                              <a:latin typeface="Cambria Math"/>
                            </a:rPr>
                            <m:t>𝑫𝒊𝒔𝒕𝒂𝒏𝒄𝒆</m:t>
                          </m:r>
                          <m:r>
                            <a:rPr lang="en-IN" b="1" i="1">
                              <a:solidFill>
                                <a:srgbClr val="002060"/>
                              </a:solidFill>
                              <a:latin typeface="Cambria Math"/>
                            </a:rPr>
                            <m:t> </m:t>
                          </m:r>
                          <m:r>
                            <a:rPr lang="en-IN" b="1" i="1">
                              <a:solidFill>
                                <a:srgbClr val="002060"/>
                              </a:solidFill>
                              <a:latin typeface="Cambria Math"/>
                            </a:rPr>
                            <m:t>𝒕𝒉𝒓𝒐𝒖𝒈𝒉</m:t>
                          </m:r>
                          <m:r>
                            <a:rPr lang="en-IN" b="1" i="1">
                              <a:solidFill>
                                <a:srgbClr val="002060"/>
                              </a:solidFill>
                              <a:latin typeface="Cambria Math"/>
                            </a:rPr>
                            <m:t> </m:t>
                          </m:r>
                          <m:r>
                            <a:rPr lang="en-IN" b="1" i="1">
                              <a:solidFill>
                                <a:srgbClr val="002060"/>
                              </a:solidFill>
                              <a:latin typeface="Cambria Math"/>
                            </a:rPr>
                            <m:t>𝒘𝒉𝒊𝒄𝒉</m:t>
                          </m:r>
                          <m:r>
                            <a:rPr lang="en-IN" b="1" i="1">
                              <a:solidFill>
                                <a:srgbClr val="002060"/>
                              </a:solidFill>
                              <a:latin typeface="Cambria Math"/>
                            </a:rPr>
                            <m:t> </m:t>
                          </m:r>
                          <m:r>
                            <a:rPr lang="en-IN" b="1" i="1">
                              <a:solidFill>
                                <a:srgbClr val="002060"/>
                              </a:solidFill>
                              <a:latin typeface="Cambria Math"/>
                            </a:rPr>
                            <m:t>𝒑𝒊𝒔𝒕𝒐𝒏</m:t>
                          </m:r>
                          <m:r>
                            <a:rPr lang="en-IN" b="1" i="1">
                              <a:solidFill>
                                <a:srgbClr val="002060"/>
                              </a:solidFill>
                              <a:latin typeface="Cambria Math"/>
                            </a:rPr>
                            <m:t> </m:t>
                          </m:r>
                          <m:r>
                            <a:rPr lang="en-IN" b="1" i="1">
                              <a:solidFill>
                                <a:srgbClr val="002060"/>
                              </a:solidFill>
                              <a:latin typeface="Cambria Math"/>
                            </a:rPr>
                            <m:t>𝒎𝒐𝒗𝒆𝒔</m:t>
                          </m:r>
                        </m:e>
                      </m:d>
                    </m:oMath>
                  </m:oMathPara>
                </a14:m>
                <a:endParaRPr lang="en-IN" b="1" dirty="0">
                  <a:solidFill>
                    <a:srgbClr val="002060"/>
                  </a:solidFill>
                </a:endParaRPr>
              </a:p>
              <a:p>
                <a:pPr>
                  <a:lnSpc>
                    <a:spcPct val="150000"/>
                  </a:lnSpc>
                </a:pPr>
                <a:r>
                  <a:rPr lang="en-IN" b="1" dirty="0">
                    <a:solidFill>
                      <a:srgbClr val="002060"/>
                    </a:solidFill>
                  </a:rPr>
                  <a:t>             </a:t>
                </a:r>
                <a14:m>
                  <m:oMath xmlns:m="http://schemas.openxmlformats.org/officeDocument/2006/math">
                    <m:r>
                      <a:rPr lang="en-IN" b="1" i="1">
                        <a:solidFill>
                          <a:srgbClr val="002060"/>
                        </a:solidFill>
                        <a:latin typeface="Cambria Math"/>
                      </a:rPr>
                      <m:t>𝒘</m:t>
                    </m:r>
                    <m:r>
                      <a:rPr lang="en-IN" b="1" i="1">
                        <a:solidFill>
                          <a:srgbClr val="002060"/>
                        </a:solidFill>
                        <a:latin typeface="Cambria Math"/>
                      </a:rPr>
                      <m:t>= −</m:t>
                    </m:r>
                    <m:sSub>
                      <m:sSubPr>
                        <m:ctrlPr>
                          <a:rPr lang="en-IN" b="1" i="1">
                            <a:solidFill>
                              <a:srgbClr val="002060"/>
                            </a:solidFill>
                            <a:latin typeface="Cambria Math"/>
                          </a:rPr>
                        </m:ctrlPr>
                      </m:sSubPr>
                      <m:e>
                        <m:r>
                          <a:rPr lang="en-IN" b="1" i="1">
                            <a:solidFill>
                              <a:srgbClr val="002060"/>
                            </a:solidFill>
                            <a:latin typeface="Cambria Math"/>
                          </a:rPr>
                          <m:t>𝑷</m:t>
                        </m:r>
                      </m:e>
                      <m:sub>
                        <m:r>
                          <a:rPr lang="en-IN" b="1" i="1">
                            <a:solidFill>
                              <a:srgbClr val="002060"/>
                            </a:solidFill>
                            <a:latin typeface="Cambria Math"/>
                          </a:rPr>
                          <m:t>𝒆𝒙𝒕</m:t>
                        </m:r>
                      </m:sub>
                    </m:sSub>
                    <m:d>
                      <m:dPr>
                        <m:ctrlPr>
                          <a:rPr lang="en-IN" b="1" i="1">
                            <a:solidFill>
                              <a:srgbClr val="002060"/>
                            </a:solidFill>
                            <a:latin typeface="Cambria Math"/>
                          </a:rPr>
                        </m:ctrlPr>
                      </m:dPr>
                      <m:e>
                        <m:r>
                          <a:rPr lang="en-IN" b="1" i="1">
                            <a:solidFill>
                              <a:srgbClr val="002060"/>
                            </a:solidFill>
                            <a:latin typeface="Cambria Math"/>
                          </a:rPr>
                          <m:t>∆</m:t>
                        </m:r>
                        <m:r>
                          <a:rPr lang="en-IN" b="1" i="1">
                            <a:solidFill>
                              <a:srgbClr val="002060"/>
                            </a:solidFill>
                            <a:latin typeface="Cambria Math"/>
                          </a:rPr>
                          <m:t>𝑽</m:t>
                        </m:r>
                      </m:e>
                    </m:d>
                  </m:oMath>
                </a14:m>
                <a:endParaRPr lang="en-IN" b="1" dirty="0">
                  <a:solidFill>
                    <a:srgbClr val="002060"/>
                  </a:solidFill>
                </a:endParaRPr>
              </a:p>
              <a:p>
                <a:pPr>
                  <a:lnSpc>
                    <a:spcPct val="150000"/>
                  </a:lnSpc>
                </a:pPr>
                <a:r>
                  <a:rPr lang="en-IN" b="1" dirty="0">
                    <a:solidFill>
                      <a:srgbClr val="002060"/>
                    </a:solidFill>
                  </a:rPr>
                  <a:t>where </a:t>
                </a:r>
                <a14:m>
                  <m:oMath xmlns:m="http://schemas.openxmlformats.org/officeDocument/2006/math">
                    <m:r>
                      <a:rPr lang="en-IN" b="1" i="1">
                        <a:solidFill>
                          <a:srgbClr val="002060"/>
                        </a:solidFill>
                        <a:latin typeface="Cambria Math"/>
                      </a:rPr>
                      <m:t>∆</m:t>
                    </m:r>
                    <m:r>
                      <a:rPr lang="en-IN" b="1" i="1">
                        <a:solidFill>
                          <a:srgbClr val="002060"/>
                        </a:solidFill>
                        <a:latin typeface="Cambria Math"/>
                      </a:rPr>
                      <m:t>𝑽</m:t>
                    </m:r>
                  </m:oMath>
                </a14:m>
                <a:r>
                  <a:rPr lang="en-IN" b="1" dirty="0">
                    <a:solidFill>
                      <a:srgbClr val="002060"/>
                    </a:solidFill>
                  </a:rPr>
                  <a:t> is the change in volume of the system</a:t>
                </a:r>
              </a:p>
              <a:p>
                <a:pPr>
                  <a:lnSpc>
                    <a:spcPct val="150000"/>
                  </a:lnSpc>
                </a:pPr>
                <a:r>
                  <a:rPr lang="en-IN" b="1" dirty="0">
                    <a:solidFill>
                      <a:srgbClr val="002060"/>
                    </a:solidFill>
                  </a:rPr>
                  <a:t>For infinitesimally small change, work done                     </a:t>
                </a:r>
                <a14:m>
                  <m:oMath xmlns:m="http://schemas.openxmlformats.org/officeDocument/2006/math">
                    <m:r>
                      <a:rPr lang="en-IN" b="1" i="1">
                        <a:solidFill>
                          <a:srgbClr val="002060"/>
                        </a:solidFill>
                        <a:latin typeface="Cambria Math"/>
                      </a:rPr>
                      <m:t>𝒅𝒘</m:t>
                    </m:r>
                    <m:r>
                      <a:rPr lang="en-IN" b="1" i="1">
                        <a:solidFill>
                          <a:srgbClr val="002060"/>
                        </a:solidFill>
                        <a:latin typeface="Cambria Math"/>
                      </a:rPr>
                      <m:t>=</m:t>
                    </m:r>
                    <m:sSub>
                      <m:sSubPr>
                        <m:ctrlPr>
                          <a:rPr lang="en-IN" b="1" i="1">
                            <a:solidFill>
                              <a:srgbClr val="002060"/>
                            </a:solidFill>
                            <a:latin typeface="Cambria Math"/>
                          </a:rPr>
                        </m:ctrlPr>
                      </m:sSubPr>
                      <m:e>
                        <m:r>
                          <a:rPr lang="en-US" b="1" i="1" smtClean="0">
                            <a:solidFill>
                              <a:srgbClr val="002060"/>
                            </a:solidFill>
                            <a:latin typeface="Cambria Math"/>
                          </a:rPr>
                          <m:t>−</m:t>
                        </m:r>
                        <m:r>
                          <a:rPr lang="en-IN" b="1" i="1">
                            <a:solidFill>
                              <a:srgbClr val="002060"/>
                            </a:solidFill>
                            <a:latin typeface="Cambria Math"/>
                          </a:rPr>
                          <m:t>𝑷</m:t>
                        </m:r>
                      </m:e>
                      <m:sub>
                        <m:r>
                          <a:rPr lang="en-IN" b="1" i="1">
                            <a:solidFill>
                              <a:srgbClr val="002060"/>
                            </a:solidFill>
                            <a:latin typeface="Cambria Math"/>
                          </a:rPr>
                          <m:t>𝒆𝒙𝒕</m:t>
                        </m:r>
                      </m:sub>
                    </m:sSub>
                    <m:r>
                      <a:rPr lang="en-IN" b="1" i="1">
                        <a:solidFill>
                          <a:srgbClr val="002060"/>
                        </a:solidFill>
                        <a:latin typeface="Cambria Math"/>
                      </a:rPr>
                      <m:t> </m:t>
                    </m:r>
                    <m:r>
                      <a:rPr lang="en-IN" b="1" i="1">
                        <a:solidFill>
                          <a:srgbClr val="002060"/>
                        </a:solidFill>
                        <a:latin typeface="Cambria Math"/>
                      </a:rPr>
                      <m:t>𝒅𝑽</m:t>
                    </m:r>
                  </m:oMath>
                </a14:m>
                <a:endParaRPr lang="en-IN" b="1" dirty="0">
                  <a:solidFill>
                    <a:srgbClr val="002060"/>
                  </a:solidFill>
                </a:endParaRPr>
              </a:p>
              <a:p>
                <a:pPr>
                  <a:lnSpc>
                    <a:spcPct val="150000"/>
                  </a:lnSpc>
                </a:pPr>
                <a:r>
                  <a:rPr lang="en-IN" b="1" dirty="0">
                    <a:solidFill>
                      <a:srgbClr val="002060"/>
                    </a:solidFill>
                  </a:rPr>
                  <a:t>The total work involved during the change of volume from </a:t>
                </a:r>
                <a14:m>
                  <m:oMath xmlns:m="http://schemas.openxmlformats.org/officeDocument/2006/math">
                    <m:sSub>
                      <m:sSubPr>
                        <m:ctrlPr>
                          <a:rPr lang="en-IN" b="1" i="1">
                            <a:solidFill>
                              <a:srgbClr val="002060"/>
                            </a:solidFill>
                            <a:latin typeface="Cambria Math"/>
                          </a:rPr>
                        </m:ctrlPr>
                      </m:sSubPr>
                      <m:e>
                        <m:r>
                          <a:rPr lang="en-IN" b="1" i="1">
                            <a:solidFill>
                              <a:srgbClr val="002060"/>
                            </a:solidFill>
                            <a:latin typeface="Cambria Math"/>
                          </a:rPr>
                          <m:t>𝑽</m:t>
                        </m:r>
                      </m:e>
                      <m:sub>
                        <m:r>
                          <a:rPr lang="en-IN" b="1" i="1">
                            <a:solidFill>
                              <a:srgbClr val="002060"/>
                            </a:solidFill>
                            <a:latin typeface="Cambria Math"/>
                          </a:rPr>
                          <m:t>𝒊</m:t>
                        </m:r>
                      </m:sub>
                    </m:sSub>
                  </m:oMath>
                </a14:m>
                <a:r>
                  <a:rPr lang="en-IN" b="1" dirty="0">
                    <a:solidFill>
                      <a:srgbClr val="002060"/>
                    </a:solidFill>
                  </a:rPr>
                  <a:t> to </a:t>
                </a:r>
                <a14:m>
                  <m:oMath xmlns:m="http://schemas.openxmlformats.org/officeDocument/2006/math">
                    <m:sSub>
                      <m:sSubPr>
                        <m:ctrlPr>
                          <a:rPr lang="en-IN" b="1" i="1">
                            <a:solidFill>
                              <a:srgbClr val="002060"/>
                            </a:solidFill>
                            <a:latin typeface="Cambria Math"/>
                          </a:rPr>
                        </m:ctrlPr>
                      </m:sSubPr>
                      <m:e>
                        <m:r>
                          <a:rPr lang="en-IN" b="1" i="1">
                            <a:solidFill>
                              <a:srgbClr val="002060"/>
                            </a:solidFill>
                            <a:latin typeface="Cambria Math"/>
                          </a:rPr>
                          <m:t>𝑽</m:t>
                        </m:r>
                      </m:e>
                      <m:sub>
                        <m:r>
                          <a:rPr lang="en-IN" b="1" i="1">
                            <a:solidFill>
                              <a:srgbClr val="002060"/>
                            </a:solidFill>
                            <a:latin typeface="Cambria Math"/>
                          </a:rPr>
                          <m:t>𝒇</m:t>
                        </m:r>
                      </m:sub>
                    </m:sSub>
                  </m:oMath>
                </a14:m>
                <a:r>
                  <a:rPr lang="en-IN" b="1" dirty="0">
                    <a:solidFill>
                      <a:srgbClr val="002060"/>
                    </a:solidFill>
                  </a:rPr>
                  <a:t> can be obtained by integrating the above expression</a:t>
                </a:r>
              </a:p>
              <a:p>
                <a:pPr>
                  <a:lnSpc>
                    <a:spcPct val="150000"/>
                  </a:lnSpc>
                </a:pPr>
                <a:r>
                  <a:rPr lang="en-IN" b="1" dirty="0">
                    <a:solidFill>
                      <a:srgbClr val="002060"/>
                    </a:solidFill>
                  </a:rPr>
                  <a:t>                                                </a:t>
                </a:r>
                <a14:m>
                  <m:oMath xmlns:m="http://schemas.openxmlformats.org/officeDocument/2006/math">
                    <m:r>
                      <a:rPr lang="en-IN" b="1" i="1">
                        <a:solidFill>
                          <a:srgbClr val="002060"/>
                        </a:solidFill>
                        <a:latin typeface="Cambria Math"/>
                      </a:rPr>
                      <m:t>𝒘</m:t>
                    </m:r>
                    <m:r>
                      <a:rPr lang="en-IN" b="1" i="1">
                        <a:solidFill>
                          <a:srgbClr val="002060"/>
                        </a:solidFill>
                        <a:latin typeface="Cambria Math"/>
                      </a:rPr>
                      <m:t>=−</m:t>
                    </m:r>
                    <m:nary>
                      <m:naryPr>
                        <m:limLoc m:val="undOvr"/>
                        <m:ctrlPr>
                          <a:rPr lang="en-IN" b="1" i="1">
                            <a:solidFill>
                              <a:srgbClr val="002060"/>
                            </a:solidFill>
                            <a:latin typeface="Cambria Math"/>
                          </a:rPr>
                        </m:ctrlPr>
                      </m:naryPr>
                      <m:sub>
                        <m:sSub>
                          <m:sSubPr>
                            <m:ctrlPr>
                              <a:rPr lang="en-IN" b="1" i="1">
                                <a:solidFill>
                                  <a:srgbClr val="002060"/>
                                </a:solidFill>
                                <a:latin typeface="Cambria Math"/>
                              </a:rPr>
                            </m:ctrlPr>
                          </m:sSubPr>
                          <m:e>
                            <m:r>
                              <a:rPr lang="en-IN" b="1" i="1">
                                <a:solidFill>
                                  <a:srgbClr val="002060"/>
                                </a:solidFill>
                                <a:latin typeface="Cambria Math"/>
                              </a:rPr>
                              <m:t>𝑽</m:t>
                            </m:r>
                          </m:e>
                          <m:sub>
                            <m:r>
                              <a:rPr lang="en-IN" b="1" i="1">
                                <a:solidFill>
                                  <a:srgbClr val="002060"/>
                                </a:solidFill>
                                <a:latin typeface="Cambria Math"/>
                              </a:rPr>
                              <m:t>𝒊</m:t>
                            </m:r>
                          </m:sub>
                        </m:sSub>
                      </m:sub>
                      <m:sup>
                        <m:sSub>
                          <m:sSubPr>
                            <m:ctrlPr>
                              <a:rPr lang="en-IN" b="1" i="1">
                                <a:solidFill>
                                  <a:srgbClr val="002060"/>
                                </a:solidFill>
                                <a:latin typeface="Cambria Math"/>
                              </a:rPr>
                            </m:ctrlPr>
                          </m:sSubPr>
                          <m:e>
                            <m:r>
                              <a:rPr lang="en-IN" b="1" i="1">
                                <a:solidFill>
                                  <a:srgbClr val="002060"/>
                                </a:solidFill>
                                <a:latin typeface="Cambria Math"/>
                              </a:rPr>
                              <m:t>𝑽</m:t>
                            </m:r>
                          </m:e>
                          <m:sub>
                            <m:r>
                              <a:rPr lang="en-IN" b="1" i="1">
                                <a:solidFill>
                                  <a:srgbClr val="002060"/>
                                </a:solidFill>
                                <a:latin typeface="Cambria Math"/>
                              </a:rPr>
                              <m:t>𝒇</m:t>
                            </m:r>
                          </m:sub>
                        </m:sSub>
                      </m:sup>
                      <m:e>
                        <m:sSub>
                          <m:sSubPr>
                            <m:ctrlPr>
                              <a:rPr lang="en-IN" b="1" i="1">
                                <a:solidFill>
                                  <a:srgbClr val="002060"/>
                                </a:solidFill>
                                <a:latin typeface="Cambria Math"/>
                              </a:rPr>
                            </m:ctrlPr>
                          </m:sSubPr>
                          <m:e>
                            <m:r>
                              <a:rPr lang="en-IN" b="1" i="1">
                                <a:solidFill>
                                  <a:srgbClr val="002060"/>
                                </a:solidFill>
                                <a:latin typeface="Cambria Math"/>
                              </a:rPr>
                              <m:t>𝑷</m:t>
                            </m:r>
                          </m:e>
                          <m:sub>
                            <m:r>
                              <a:rPr lang="en-IN" b="1" i="1">
                                <a:solidFill>
                                  <a:srgbClr val="002060"/>
                                </a:solidFill>
                                <a:latin typeface="Cambria Math"/>
                              </a:rPr>
                              <m:t>𝒆𝒙𝒕</m:t>
                            </m:r>
                          </m:sub>
                        </m:sSub>
                        <m:r>
                          <a:rPr lang="en-IN" b="1" i="1">
                            <a:solidFill>
                              <a:srgbClr val="002060"/>
                            </a:solidFill>
                            <a:latin typeface="Cambria Math"/>
                          </a:rPr>
                          <m:t>𝒅𝑽</m:t>
                        </m:r>
                      </m:e>
                    </m:nary>
                  </m:oMath>
                </a14:m>
                <a:r>
                  <a:rPr lang="en-IN" b="1" dirty="0">
                    <a:solidFill>
                      <a:srgbClr val="002060"/>
                    </a:solidFill>
                  </a:rPr>
                  <a:t> </a:t>
                </a:r>
              </a:p>
              <a:p>
                <a:pPr>
                  <a:lnSpc>
                    <a:spcPct val="150000"/>
                  </a:lnSpc>
                </a:pPr>
                <a:r>
                  <a:rPr lang="en-IN" b="1" dirty="0">
                    <a:solidFill>
                      <a:srgbClr val="002060"/>
                    </a:solidFill>
                  </a:rPr>
                  <a:t>If </a:t>
                </a:r>
                <a14:m>
                  <m:oMath xmlns:m="http://schemas.openxmlformats.org/officeDocument/2006/math">
                    <m:sSub>
                      <m:sSubPr>
                        <m:ctrlPr>
                          <a:rPr lang="en-IN" b="1" i="1">
                            <a:solidFill>
                              <a:srgbClr val="002060"/>
                            </a:solidFill>
                            <a:latin typeface="Cambria Math"/>
                          </a:rPr>
                        </m:ctrlPr>
                      </m:sSubPr>
                      <m:e>
                        <m:r>
                          <a:rPr lang="en-IN" b="1" i="1">
                            <a:solidFill>
                              <a:srgbClr val="002060"/>
                            </a:solidFill>
                            <a:latin typeface="Cambria Math"/>
                          </a:rPr>
                          <m:t>𝑷</m:t>
                        </m:r>
                      </m:e>
                      <m:sub>
                        <m:r>
                          <a:rPr lang="en-IN" b="1" i="1">
                            <a:solidFill>
                              <a:srgbClr val="002060"/>
                            </a:solidFill>
                            <a:latin typeface="Cambria Math"/>
                          </a:rPr>
                          <m:t>𝒆𝒙𝒕</m:t>
                        </m:r>
                      </m:sub>
                    </m:sSub>
                    <m:r>
                      <a:rPr lang="en-IN" b="1" i="1">
                        <a:solidFill>
                          <a:srgbClr val="002060"/>
                        </a:solidFill>
                        <a:latin typeface="Cambria Math"/>
                      </a:rPr>
                      <m:t> </m:t>
                    </m:r>
                  </m:oMath>
                </a14:m>
                <a:r>
                  <a:rPr lang="en-IN" b="1" dirty="0">
                    <a:solidFill>
                      <a:srgbClr val="002060"/>
                    </a:solidFill>
                  </a:rPr>
                  <a:t>remain same during the volume change, then, work done</a:t>
                </a:r>
              </a:p>
              <a:p>
                <a:pPr>
                  <a:lnSpc>
                    <a:spcPct val="150000"/>
                  </a:lnSpc>
                </a:pPr>
                <a14:m>
                  <m:oMathPara xmlns:m="http://schemas.openxmlformats.org/officeDocument/2006/math">
                    <m:oMathParaPr>
                      <m:jc m:val="centerGroup"/>
                    </m:oMathParaPr>
                    <m:oMath xmlns:m="http://schemas.openxmlformats.org/officeDocument/2006/math">
                      <m:r>
                        <a:rPr lang="en-IN" b="1" i="1">
                          <a:solidFill>
                            <a:srgbClr val="002060"/>
                          </a:solidFill>
                          <a:latin typeface="Cambria Math"/>
                        </a:rPr>
                        <m:t>𝒘</m:t>
                      </m:r>
                      <m:r>
                        <a:rPr lang="en-IN" b="1" i="1">
                          <a:solidFill>
                            <a:srgbClr val="002060"/>
                          </a:solidFill>
                          <a:latin typeface="Cambria Math"/>
                        </a:rPr>
                        <m:t>=−</m:t>
                      </m:r>
                      <m:sSub>
                        <m:sSubPr>
                          <m:ctrlPr>
                            <a:rPr lang="en-IN" b="1" i="1">
                              <a:solidFill>
                                <a:srgbClr val="002060"/>
                              </a:solidFill>
                              <a:latin typeface="Cambria Math"/>
                            </a:rPr>
                          </m:ctrlPr>
                        </m:sSubPr>
                        <m:e>
                          <m:r>
                            <a:rPr lang="en-IN" b="1" i="1">
                              <a:solidFill>
                                <a:srgbClr val="002060"/>
                              </a:solidFill>
                              <a:latin typeface="Cambria Math"/>
                            </a:rPr>
                            <m:t>𝑷</m:t>
                          </m:r>
                        </m:e>
                        <m:sub>
                          <m:r>
                            <a:rPr lang="en-IN" b="1" i="1">
                              <a:solidFill>
                                <a:srgbClr val="002060"/>
                              </a:solidFill>
                              <a:latin typeface="Cambria Math"/>
                            </a:rPr>
                            <m:t>𝒆𝒙𝒕</m:t>
                          </m:r>
                        </m:sub>
                      </m:sSub>
                      <m:d>
                        <m:dPr>
                          <m:ctrlPr>
                            <a:rPr lang="en-IN" b="1" i="1">
                              <a:solidFill>
                                <a:srgbClr val="002060"/>
                              </a:solidFill>
                              <a:latin typeface="Cambria Math"/>
                            </a:rPr>
                          </m:ctrlPr>
                        </m:dPr>
                        <m:e>
                          <m:sSub>
                            <m:sSubPr>
                              <m:ctrlPr>
                                <a:rPr lang="en-IN" b="1" i="1">
                                  <a:solidFill>
                                    <a:srgbClr val="002060"/>
                                  </a:solidFill>
                                  <a:latin typeface="Cambria Math"/>
                                </a:rPr>
                              </m:ctrlPr>
                            </m:sSubPr>
                            <m:e>
                              <m:r>
                                <a:rPr lang="en-IN" b="1" i="1">
                                  <a:solidFill>
                                    <a:srgbClr val="002060"/>
                                  </a:solidFill>
                                  <a:latin typeface="Cambria Math"/>
                                </a:rPr>
                                <m:t>𝑽</m:t>
                              </m:r>
                            </m:e>
                            <m:sub>
                              <m:r>
                                <a:rPr lang="en-IN" b="1" i="1">
                                  <a:solidFill>
                                    <a:srgbClr val="002060"/>
                                  </a:solidFill>
                                  <a:latin typeface="Cambria Math"/>
                                </a:rPr>
                                <m:t>𝒇</m:t>
                              </m:r>
                            </m:sub>
                          </m:sSub>
                          <m:r>
                            <a:rPr lang="en-IN" b="1" i="1">
                              <a:solidFill>
                                <a:srgbClr val="002060"/>
                              </a:solidFill>
                              <a:latin typeface="Cambria Math"/>
                            </a:rPr>
                            <m:t>−</m:t>
                          </m:r>
                          <m:sSub>
                            <m:sSubPr>
                              <m:ctrlPr>
                                <a:rPr lang="en-IN" b="1" i="1">
                                  <a:solidFill>
                                    <a:srgbClr val="002060"/>
                                  </a:solidFill>
                                  <a:latin typeface="Cambria Math"/>
                                </a:rPr>
                              </m:ctrlPr>
                            </m:sSubPr>
                            <m:e>
                              <m:r>
                                <a:rPr lang="en-IN" b="1" i="1">
                                  <a:solidFill>
                                    <a:srgbClr val="002060"/>
                                  </a:solidFill>
                                  <a:latin typeface="Cambria Math"/>
                                </a:rPr>
                                <m:t>𝑽</m:t>
                              </m:r>
                            </m:e>
                            <m:sub>
                              <m:r>
                                <a:rPr lang="en-IN" b="1" i="1">
                                  <a:solidFill>
                                    <a:srgbClr val="002060"/>
                                  </a:solidFill>
                                  <a:latin typeface="Cambria Math"/>
                                </a:rPr>
                                <m:t>𝒊</m:t>
                              </m:r>
                            </m:sub>
                          </m:sSub>
                        </m:e>
                      </m:d>
                    </m:oMath>
                  </m:oMathPara>
                </a14:m>
                <a:endParaRPr lang="en-IN" b="1" dirty="0">
                  <a:solidFill>
                    <a:srgbClr val="002060"/>
                  </a:solidFill>
                </a:endParaRPr>
              </a:p>
            </p:txBody>
          </p:sp>
        </mc:Choice>
        <mc:Fallback xmlns="">
          <p:sp>
            <p:nvSpPr>
              <p:cNvPr id="2" name="Rectangle 1"/>
              <p:cNvSpPr>
                <a:spLocks noRot="1" noChangeAspect="1" noMove="1" noResize="1" noEditPoints="1" noAdjustHandles="1" noChangeArrowheads="1" noChangeShapeType="1" noTextEdit="1"/>
              </p:cNvSpPr>
              <p:nvPr/>
            </p:nvSpPr>
            <p:spPr>
              <a:xfrm>
                <a:off x="457200" y="162758"/>
                <a:ext cx="8458200" cy="6466642"/>
              </a:xfrm>
              <a:prstGeom prst="rect">
                <a:avLst/>
              </a:prstGeom>
              <a:blipFill rotWithShape="1">
                <a:blip r:embed="rId2"/>
                <a:stretch>
                  <a:fillRect l="-1081" r="-72"/>
                </a:stretch>
              </a:blipFill>
            </p:spPr>
            <p:txBody>
              <a:bodyPr/>
              <a:lstStyle/>
              <a:p>
                <a:r>
                  <a:rPr lang="en-IN">
                    <a:noFill/>
                  </a:rPr>
                  <a:t> </a:t>
                </a:r>
              </a:p>
            </p:txBody>
          </p:sp>
        </mc:Fallback>
      </mc:AlternateContent>
    </p:spTree>
    <p:extLst>
      <p:ext uri="{BB962C8B-B14F-4D97-AF65-F5344CB8AC3E}">
        <p14:creationId xmlns:p14="http://schemas.microsoft.com/office/powerpoint/2010/main" val="1943147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457200" y="381000"/>
                <a:ext cx="8229600" cy="5641994"/>
              </a:xfrm>
              <a:prstGeom prst="rect">
                <a:avLst/>
              </a:prstGeom>
            </p:spPr>
            <p:txBody>
              <a:bodyPr wrap="square">
                <a:spAutoFit/>
              </a:bodyPr>
              <a:lstStyle/>
              <a:p>
                <a:pPr>
                  <a:lnSpc>
                    <a:spcPct val="150000"/>
                  </a:lnSpc>
                </a:pPr>
                <a:r>
                  <a:rPr lang="en-IN" sz="2200" b="1" dirty="0" smtClean="0">
                    <a:solidFill>
                      <a:srgbClr val="002060"/>
                    </a:solidFill>
                  </a:rPr>
                  <a:t>Free expansion</a:t>
                </a:r>
                <a:endParaRPr lang="en-IN" sz="2200" b="1" dirty="0">
                  <a:solidFill>
                    <a:srgbClr val="002060"/>
                  </a:solidFill>
                </a:endParaRPr>
              </a:p>
              <a:p>
                <a:pPr>
                  <a:lnSpc>
                    <a:spcPct val="150000"/>
                  </a:lnSpc>
                </a:pPr>
                <a:r>
                  <a:rPr lang="en-IN" dirty="0">
                    <a:solidFill>
                      <a:srgbClr val="002060"/>
                    </a:solidFill>
                  </a:rPr>
                  <a:t>By free expansion we mean expansion against zero opposing force. It occur when </a:t>
                </a:r>
                <a14:m>
                  <m:oMath xmlns:m="http://schemas.openxmlformats.org/officeDocument/2006/math">
                    <m:sSub>
                      <m:sSubPr>
                        <m:ctrlPr>
                          <a:rPr lang="en-IN" i="1">
                            <a:solidFill>
                              <a:srgbClr val="002060"/>
                            </a:solidFill>
                            <a:latin typeface="Cambria Math"/>
                          </a:rPr>
                        </m:ctrlPr>
                      </m:sSubPr>
                      <m:e>
                        <m:r>
                          <a:rPr lang="en-IN" b="0" i="1">
                            <a:solidFill>
                              <a:srgbClr val="002060"/>
                            </a:solidFill>
                            <a:latin typeface="Cambria Math"/>
                          </a:rPr>
                          <m:t>𝑃</m:t>
                        </m:r>
                      </m:e>
                      <m:sub>
                        <m:r>
                          <a:rPr lang="en-IN" b="0" i="1">
                            <a:solidFill>
                              <a:srgbClr val="002060"/>
                            </a:solidFill>
                            <a:latin typeface="Cambria Math"/>
                          </a:rPr>
                          <m:t>𝑒𝑥𝑡</m:t>
                        </m:r>
                      </m:sub>
                    </m:sSub>
                    <m:r>
                      <a:rPr lang="en-IN" b="0" i="1">
                        <a:solidFill>
                          <a:srgbClr val="002060"/>
                        </a:solidFill>
                        <a:latin typeface="Cambria Math"/>
                      </a:rPr>
                      <m:t>=0</m:t>
                    </m:r>
                  </m:oMath>
                </a14:m>
                <a:endParaRPr lang="en-IN" dirty="0">
                  <a:solidFill>
                    <a:srgbClr val="002060"/>
                  </a:solidFill>
                </a:endParaRPr>
              </a:p>
              <a:p>
                <a:pPr>
                  <a:lnSpc>
                    <a:spcPct val="150000"/>
                  </a:lnSpc>
                </a:pPr>
                <a14:m>
                  <m:oMathPara xmlns:m="http://schemas.openxmlformats.org/officeDocument/2006/math">
                    <m:oMathParaPr>
                      <m:jc m:val="centerGroup"/>
                    </m:oMathParaPr>
                    <m:oMath xmlns:m="http://schemas.openxmlformats.org/officeDocument/2006/math">
                      <m:r>
                        <a:rPr lang="en-IN" b="0" i="1">
                          <a:solidFill>
                            <a:srgbClr val="002060"/>
                          </a:solidFill>
                          <a:latin typeface="Cambria Math"/>
                        </a:rPr>
                        <m:t>𝑑𝑤</m:t>
                      </m:r>
                      <m:r>
                        <a:rPr lang="en-IN" b="0" i="1">
                          <a:solidFill>
                            <a:srgbClr val="002060"/>
                          </a:solidFill>
                          <a:latin typeface="Cambria Math"/>
                        </a:rPr>
                        <m:t>=</m:t>
                      </m:r>
                      <m:sSub>
                        <m:sSubPr>
                          <m:ctrlPr>
                            <a:rPr lang="en-IN" i="1">
                              <a:solidFill>
                                <a:srgbClr val="002060"/>
                              </a:solidFill>
                              <a:latin typeface="Cambria Math"/>
                            </a:rPr>
                          </m:ctrlPr>
                        </m:sSubPr>
                        <m:e>
                          <m:r>
                            <a:rPr lang="en-IN" b="0" i="1">
                              <a:solidFill>
                                <a:srgbClr val="002060"/>
                              </a:solidFill>
                              <a:latin typeface="Cambria Math"/>
                            </a:rPr>
                            <m:t>𝑃</m:t>
                          </m:r>
                        </m:e>
                        <m:sub>
                          <m:r>
                            <a:rPr lang="en-IN" b="0" i="1">
                              <a:solidFill>
                                <a:srgbClr val="002060"/>
                              </a:solidFill>
                              <a:latin typeface="Cambria Math"/>
                            </a:rPr>
                            <m:t>𝑒𝑥𝑡</m:t>
                          </m:r>
                        </m:sub>
                      </m:sSub>
                      <m:r>
                        <a:rPr lang="en-IN" b="0" i="1">
                          <a:solidFill>
                            <a:srgbClr val="002060"/>
                          </a:solidFill>
                          <a:latin typeface="Cambria Math"/>
                        </a:rPr>
                        <m:t> .</m:t>
                      </m:r>
                      <m:r>
                        <a:rPr lang="en-IN" b="0" i="1">
                          <a:solidFill>
                            <a:srgbClr val="002060"/>
                          </a:solidFill>
                          <a:latin typeface="Cambria Math"/>
                        </a:rPr>
                        <m:t>𝑑𝑉</m:t>
                      </m:r>
                      <m:r>
                        <a:rPr lang="en-IN" b="0" i="1">
                          <a:solidFill>
                            <a:srgbClr val="002060"/>
                          </a:solidFill>
                          <a:latin typeface="Cambria Math"/>
                        </a:rPr>
                        <m:t>=0.</m:t>
                      </m:r>
                      <m:r>
                        <a:rPr lang="en-IN" b="0" i="1">
                          <a:solidFill>
                            <a:srgbClr val="002060"/>
                          </a:solidFill>
                          <a:latin typeface="Cambria Math"/>
                        </a:rPr>
                        <m:t>𝑑𝑉</m:t>
                      </m:r>
                      <m:r>
                        <a:rPr lang="en-IN" b="0" i="1">
                          <a:solidFill>
                            <a:srgbClr val="002060"/>
                          </a:solidFill>
                          <a:latin typeface="Cambria Math"/>
                        </a:rPr>
                        <m:t>=0</m:t>
                      </m:r>
                    </m:oMath>
                  </m:oMathPara>
                </a14:m>
                <a:endParaRPr lang="en-IN" dirty="0">
                  <a:solidFill>
                    <a:srgbClr val="002060"/>
                  </a:solidFill>
                </a:endParaRPr>
              </a:p>
              <a:p>
                <a:pPr>
                  <a:lnSpc>
                    <a:spcPct val="150000"/>
                  </a:lnSpc>
                </a:pPr>
                <a:r>
                  <a:rPr lang="en-IN" dirty="0">
                    <a:solidFill>
                      <a:srgbClr val="002060"/>
                    </a:solidFill>
                  </a:rPr>
                  <a:t>That is no work is done when a system expands freely</a:t>
                </a:r>
                <a:r>
                  <a:rPr lang="en-IN" dirty="0" smtClean="0">
                    <a:solidFill>
                      <a:srgbClr val="002060"/>
                    </a:solidFill>
                  </a:rPr>
                  <a:t>.</a:t>
                </a:r>
              </a:p>
              <a:p>
                <a:pPr>
                  <a:lnSpc>
                    <a:spcPct val="150000"/>
                  </a:lnSpc>
                </a:pPr>
                <a:endParaRPr lang="en-IN" b="1" dirty="0">
                  <a:solidFill>
                    <a:srgbClr val="0033CC"/>
                  </a:solidFill>
                </a:endParaRPr>
              </a:p>
              <a:p>
                <a:pPr>
                  <a:lnSpc>
                    <a:spcPct val="150000"/>
                  </a:lnSpc>
                </a:pPr>
                <a:r>
                  <a:rPr lang="en-IN" sz="2000" b="1" dirty="0">
                    <a:solidFill>
                      <a:srgbClr val="0033CC"/>
                    </a:solidFill>
                  </a:rPr>
                  <a:t>Expansion against constant pressure</a:t>
                </a:r>
              </a:p>
              <a:p>
                <a:pPr>
                  <a:lnSpc>
                    <a:spcPct val="150000"/>
                  </a:lnSpc>
                </a:pPr>
                <a:r>
                  <a:rPr lang="en-IN" dirty="0">
                    <a:solidFill>
                      <a:srgbClr val="0033CC"/>
                    </a:solidFill>
                  </a:rPr>
                  <a:t>Suppose the external pressure,</a:t>
                </a:r>
                <a14:m>
                  <m:oMath xmlns:m="http://schemas.openxmlformats.org/officeDocument/2006/math">
                    <m:r>
                      <a:rPr lang="en-IN" b="0" i="1">
                        <a:solidFill>
                          <a:srgbClr val="0033CC"/>
                        </a:solidFill>
                        <a:latin typeface="Cambria Math"/>
                      </a:rPr>
                      <m:t> </m:t>
                    </m:r>
                    <m:sSub>
                      <m:sSubPr>
                        <m:ctrlPr>
                          <a:rPr lang="en-IN" i="1">
                            <a:solidFill>
                              <a:srgbClr val="0033CC"/>
                            </a:solidFill>
                            <a:latin typeface="Cambria Math"/>
                          </a:rPr>
                        </m:ctrlPr>
                      </m:sSubPr>
                      <m:e>
                        <m:r>
                          <a:rPr lang="en-IN" b="0" i="1">
                            <a:solidFill>
                              <a:srgbClr val="0033CC"/>
                            </a:solidFill>
                            <a:latin typeface="Cambria Math"/>
                          </a:rPr>
                          <m:t>𝑃</m:t>
                        </m:r>
                      </m:e>
                      <m:sub>
                        <m:r>
                          <a:rPr lang="en-IN" b="0" i="1">
                            <a:solidFill>
                              <a:srgbClr val="0033CC"/>
                            </a:solidFill>
                            <a:latin typeface="Cambria Math"/>
                          </a:rPr>
                          <m:t>𝑒𝑥𝑡</m:t>
                        </m:r>
                      </m:sub>
                    </m:sSub>
                  </m:oMath>
                </a14:m>
                <a:r>
                  <a:rPr lang="en-IN" dirty="0">
                    <a:solidFill>
                      <a:srgbClr val="0033CC"/>
                    </a:solidFill>
                  </a:rPr>
                  <a:t>, is constant throughout the expansion. Then the total work involved during the change of volume from </a:t>
                </a:r>
                <a14:m>
                  <m:oMath xmlns:m="http://schemas.openxmlformats.org/officeDocument/2006/math">
                    <m:sSub>
                      <m:sSubPr>
                        <m:ctrlPr>
                          <a:rPr lang="en-IN" i="1">
                            <a:solidFill>
                              <a:srgbClr val="0033CC"/>
                            </a:solidFill>
                            <a:latin typeface="Cambria Math"/>
                          </a:rPr>
                        </m:ctrlPr>
                      </m:sSubPr>
                      <m:e>
                        <m:r>
                          <a:rPr lang="en-IN" b="0" i="1">
                            <a:solidFill>
                              <a:srgbClr val="0033CC"/>
                            </a:solidFill>
                            <a:latin typeface="Cambria Math"/>
                          </a:rPr>
                          <m:t>𝑉</m:t>
                        </m:r>
                      </m:e>
                      <m:sub>
                        <m:r>
                          <a:rPr lang="en-IN" b="0" i="1">
                            <a:solidFill>
                              <a:srgbClr val="0033CC"/>
                            </a:solidFill>
                            <a:latin typeface="Cambria Math"/>
                          </a:rPr>
                          <m:t>𝑖</m:t>
                        </m:r>
                      </m:sub>
                    </m:sSub>
                  </m:oMath>
                </a14:m>
                <a:r>
                  <a:rPr lang="en-IN" dirty="0">
                    <a:solidFill>
                      <a:srgbClr val="0033CC"/>
                    </a:solidFill>
                  </a:rPr>
                  <a:t> to </a:t>
                </a:r>
                <a14:m>
                  <m:oMath xmlns:m="http://schemas.openxmlformats.org/officeDocument/2006/math">
                    <m:sSub>
                      <m:sSubPr>
                        <m:ctrlPr>
                          <a:rPr lang="en-IN" i="1">
                            <a:solidFill>
                              <a:srgbClr val="0033CC"/>
                            </a:solidFill>
                            <a:latin typeface="Cambria Math"/>
                          </a:rPr>
                        </m:ctrlPr>
                      </m:sSubPr>
                      <m:e>
                        <m:r>
                          <a:rPr lang="en-IN" b="0" i="1">
                            <a:solidFill>
                              <a:srgbClr val="0033CC"/>
                            </a:solidFill>
                            <a:latin typeface="Cambria Math"/>
                          </a:rPr>
                          <m:t>𝑉</m:t>
                        </m:r>
                      </m:e>
                      <m:sub>
                        <m:r>
                          <a:rPr lang="en-IN" b="0" i="1">
                            <a:solidFill>
                              <a:srgbClr val="0033CC"/>
                            </a:solidFill>
                            <a:latin typeface="Cambria Math"/>
                          </a:rPr>
                          <m:t>𝑓</m:t>
                        </m:r>
                      </m:sub>
                    </m:sSub>
                  </m:oMath>
                </a14:m>
                <a:r>
                  <a:rPr lang="en-IN" dirty="0">
                    <a:solidFill>
                      <a:srgbClr val="0033CC"/>
                    </a:solidFill>
                  </a:rPr>
                  <a:t> can be obtained by integrating the above expression,                           </a:t>
                </a:r>
                <a14:m>
                  <m:oMath xmlns:m="http://schemas.openxmlformats.org/officeDocument/2006/math">
                    <m:r>
                      <a:rPr lang="en-IN" b="0" i="1">
                        <a:solidFill>
                          <a:srgbClr val="0033CC"/>
                        </a:solidFill>
                        <a:latin typeface="Cambria Math"/>
                      </a:rPr>
                      <m:t>𝑤</m:t>
                    </m:r>
                    <m:r>
                      <a:rPr lang="en-IN" b="0" i="1">
                        <a:solidFill>
                          <a:srgbClr val="0033CC"/>
                        </a:solidFill>
                        <a:latin typeface="Cambria Math"/>
                      </a:rPr>
                      <m:t>=−</m:t>
                    </m:r>
                    <m:nary>
                      <m:naryPr>
                        <m:limLoc m:val="undOvr"/>
                        <m:ctrlPr>
                          <a:rPr lang="en-IN" i="1">
                            <a:solidFill>
                              <a:srgbClr val="0033CC"/>
                            </a:solidFill>
                            <a:latin typeface="Cambria Math"/>
                          </a:rPr>
                        </m:ctrlPr>
                      </m:naryPr>
                      <m:sub>
                        <m:sSub>
                          <m:sSubPr>
                            <m:ctrlPr>
                              <a:rPr lang="en-IN" i="1">
                                <a:solidFill>
                                  <a:srgbClr val="0033CC"/>
                                </a:solidFill>
                                <a:latin typeface="Cambria Math"/>
                              </a:rPr>
                            </m:ctrlPr>
                          </m:sSubPr>
                          <m:e>
                            <m:r>
                              <a:rPr lang="en-IN" b="0" i="1">
                                <a:solidFill>
                                  <a:srgbClr val="0033CC"/>
                                </a:solidFill>
                                <a:latin typeface="Cambria Math"/>
                              </a:rPr>
                              <m:t>𝑉</m:t>
                            </m:r>
                          </m:e>
                          <m:sub>
                            <m:r>
                              <a:rPr lang="en-IN" b="0" i="1">
                                <a:solidFill>
                                  <a:srgbClr val="0033CC"/>
                                </a:solidFill>
                                <a:latin typeface="Cambria Math"/>
                              </a:rPr>
                              <m:t>𝑖</m:t>
                            </m:r>
                          </m:sub>
                        </m:sSub>
                      </m:sub>
                      <m:sup>
                        <m:sSub>
                          <m:sSubPr>
                            <m:ctrlPr>
                              <a:rPr lang="en-IN" i="1">
                                <a:solidFill>
                                  <a:srgbClr val="0033CC"/>
                                </a:solidFill>
                                <a:latin typeface="Cambria Math"/>
                              </a:rPr>
                            </m:ctrlPr>
                          </m:sSubPr>
                          <m:e>
                            <m:r>
                              <a:rPr lang="en-IN" b="0" i="1">
                                <a:solidFill>
                                  <a:srgbClr val="0033CC"/>
                                </a:solidFill>
                                <a:latin typeface="Cambria Math"/>
                              </a:rPr>
                              <m:t>𝑉</m:t>
                            </m:r>
                          </m:e>
                          <m:sub>
                            <m:r>
                              <a:rPr lang="en-IN" b="0" i="1">
                                <a:solidFill>
                                  <a:srgbClr val="0033CC"/>
                                </a:solidFill>
                                <a:latin typeface="Cambria Math"/>
                              </a:rPr>
                              <m:t>𝑓</m:t>
                            </m:r>
                          </m:sub>
                        </m:sSub>
                      </m:sup>
                      <m:e>
                        <m:sSub>
                          <m:sSubPr>
                            <m:ctrlPr>
                              <a:rPr lang="en-IN" i="1">
                                <a:solidFill>
                                  <a:srgbClr val="0033CC"/>
                                </a:solidFill>
                                <a:latin typeface="Cambria Math"/>
                              </a:rPr>
                            </m:ctrlPr>
                          </m:sSubPr>
                          <m:e>
                            <m:r>
                              <a:rPr lang="en-IN" b="0" i="1">
                                <a:solidFill>
                                  <a:srgbClr val="0033CC"/>
                                </a:solidFill>
                                <a:latin typeface="Cambria Math"/>
                              </a:rPr>
                              <m:t>𝑃</m:t>
                            </m:r>
                          </m:e>
                          <m:sub>
                            <m:r>
                              <a:rPr lang="en-IN" b="0" i="1">
                                <a:solidFill>
                                  <a:srgbClr val="0033CC"/>
                                </a:solidFill>
                                <a:latin typeface="Cambria Math"/>
                              </a:rPr>
                              <m:t>𝑒𝑥𝑡</m:t>
                            </m:r>
                          </m:sub>
                        </m:sSub>
                        <m:r>
                          <a:rPr lang="en-IN" b="0" i="1">
                            <a:solidFill>
                              <a:srgbClr val="0033CC"/>
                            </a:solidFill>
                            <a:latin typeface="Cambria Math"/>
                          </a:rPr>
                          <m:t>𝑑𝑉</m:t>
                        </m:r>
                      </m:e>
                    </m:nary>
                    <m:r>
                      <a:rPr lang="en-IN" b="0" i="1">
                        <a:solidFill>
                          <a:srgbClr val="0033CC"/>
                        </a:solidFill>
                        <a:latin typeface="Cambria Math"/>
                      </a:rPr>
                      <m:t>=−</m:t>
                    </m:r>
                    <m:sSub>
                      <m:sSubPr>
                        <m:ctrlPr>
                          <a:rPr lang="en-IN" i="1">
                            <a:solidFill>
                              <a:srgbClr val="0033CC"/>
                            </a:solidFill>
                            <a:latin typeface="Cambria Math"/>
                          </a:rPr>
                        </m:ctrlPr>
                      </m:sSubPr>
                      <m:e>
                        <m:r>
                          <a:rPr lang="en-IN" b="0" i="1">
                            <a:solidFill>
                              <a:srgbClr val="0033CC"/>
                            </a:solidFill>
                            <a:latin typeface="Cambria Math"/>
                          </a:rPr>
                          <m:t>𝑃</m:t>
                        </m:r>
                      </m:e>
                      <m:sub>
                        <m:r>
                          <a:rPr lang="en-IN" b="0" i="1">
                            <a:solidFill>
                              <a:srgbClr val="0033CC"/>
                            </a:solidFill>
                            <a:latin typeface="Cambria Math"/>
                          </a:rPr>
                          <m:t>𝑒𝑥𝑡</m:t>
                        </m:r>
                      </m:sub>
                    </m:sSub>
                    <m:d>
                      <m:dPr>
                        <m:ctrlPr>
                          <a:rPr lang="en-IN" i="1">
                            <a:solidFill>
                              <a:srgbClr val="0033CC"/>
                            </a:solidFill>
                            <a:latin typeface="Cambria Math"/>
                          </a:rPr>
                        </m:ctrlPr>
                      </m:dPr>
                      <m:e>
                        <m:sSub>
                          <m:sSubPr>
                            <m:ctrlPr>
                              <a:rPr lang="en-IN" i="1">
                                <a:solidFill>
                                  <a:srgbClr val="0033CC"/>
                                </a:solidFill>
                                <a:latin typeface="Cambria Math"/>
                              </a:rPr>
                            </m:ctrlPr>
                          </m:sSubPr>
                          <m:e>
                            <m:r>
                              <a:rPr lang="en-IN" b="0" i="1">
                                <a:solidFill>
                                  <a:srgbClr val="0033CC"/>
                                </a:solidFill>
                                <a:latin typeface="Cambria Math"/>
                              </a:rPr>
                              <m:t>𝑉</m:t>
                            </m:r>
                          </m:e>
                          <m:sub>
                            <m:r>
                              <a:rPr lang="en-IN" b="0" i="1">
                                <a:solidFill>
                                  <a:srgbClr val="0033CC"/>
                                </a:solidFill>
                                <a:latin typeface="Cambria Math"/>
                              </a:rPr>
                              <m:t>𝑓</m:t>
                            </m:r>
                          </m:sub>
                        </m:sSub>
                        <m:r>
                          <a:rPr lang="en-IN" b="0" i="1">
                            <a:solidFill>
                              <a:srgbClr val="0033CC"/>
                            </a:solidFill>
                            <a:latin typeface="Cambria Math"/>
                          </a:rPr>
                          <m:t>−</m:t>
                        </m:r>
                        <m:sSub>
                          <m:sSubPr>
                            <m:ctrlPr>
                              <a:rPr lang="en-IN" i="1">
                                <a:solidFill>
                                  <a:srgbClr val="0033CC"/>
                                </a:solidFill>
                                <a:latin typeface="Cambria Math"/>
                              </a:rPr>
                            </m:ctrlPr>
                          </m:sSubPr>
                          <m:e>
                            <m:r>
                              <a:rPr lang="en-IN" b="0" i="1">
                                <a:solidFill>
                                  <a:srgbClr val="0033CC"/>
                                </a:solidFill>
                                <a:latin typeface="Cambria Math"/>
                              </a:rPr>
                              <m:t>𝑉</m:t>
                            </m:r>
                          </m:e>
                          <m:sub>
                            <m:r>
                              <a:rPr lang="en-IN" b="0" i="1">
                                <a:solidFill>
                                  <a:srgbClr val="0033CC"/>
                                </a:solidFill>
                                <a:latin typeface="Cambria Math"/>
                              </a:rPr>
                              <m:t>𝑖</m:t>
                            </m:r>
                          </m:sub>
                        </m:sSub>
                      </m:e>
                    </m:d>
                  </m:oMath>
                </a14:m>
                <a:endParaRPr lang="en-IN" dirty="0">
                  <a:solidFill>
                    <a:srgbClr val="0033CC"/>
                  </a:solidFill>
                </a:endParaRPr>
              </a:p>
              <a:p>
                <a:pPr>
                  <a:lnSpc>
                    <a:spcPct val="150000"/>
                  </a:lnSpc>
                </a:pPr>
                <a:r>
                  <a:rPr lang="en-IN" dirty="0">
                    <a:solidFill>
                      <a:srgbClr val="0033CC"/>
                    </a:solidFill>
                  </a:rPr>
                  <a:t>Therefore, if we write the change in volume as </a:t>
                </a:r>
                <a14:m>
                  <m:oMath xmlns:m="http://schemas.openxmlformats.org/officeDocument/2006/math">
                    <m:r>
                      <a:rPr lang="en-IN" b="0" i="1">
                        <a:solidFill>
                          <a:srgbClr val="0033CC"/>
                        </a:solidFill>
                        <a:latin typeface="Cambria Math"/>
                      </a:rPr>
                      <m:t>∆</m:t>
                    </m:r>
                    <m:r>
                      <a:rPr lang="en-IN" b="0" i="1">
                        <a:solidFill>
                          <a:srgbClr val="0033CC"/>
                        </a:solidFill>
                        <a:latin typeface="Cambria Math"/>
                      </a:rPr>
                      <m:t>𝑉</m:t>
                    </m:r>
                    <m:r>
                      <a:rPr lang="en-IN" b="0" i="1">
                        <a:solidFill>
                          <a:srgbClr val="0033CC"/>
                        </a:solidFill>
                        <a:latin typeface="Cambria Math"/>
                      </a:rPr>
                      <m:t>=</m:t>
                    </m:r>
                    <m:sSub>
                      <m:sSubPr>
                        <m:ctrlPr>
                          <a:rPr lang="en-IN" i="1">
                            <a:solidFill>
                              <a:srgbClr val="0033CC"/>
                            </a:solidFill>
                            <a:latin typeface="Cambria Math"/>
                          </a:rPr>
                        </m:ctrlPr>
                      </m:sSubPr>
                      <m:e>
                        <m:r>
                          <a:rPr lang="en-IN" b="0" i="1">
                            <a:solidFill>
                              <a:srgbClr val="0033CC"/>
                            </a:solidFill>
                            <a:latin typeface="Cambria Math"/>
                          </a:rPr>
                          <m:t>𝑉</m:t>
                        </m:r>
                      </m:e>
                      <m:sub>
                        <m:r>
                          <a:rPr lang="en-IN" b="0" i="1">
                            <a:solidFill>
                              <a:srgbClr val="0033CC"/>
                            </a:solidFill>
                            <a:latin typeface="Cambria Math"/>
                          </a:rPr>
                          <m:t>𝑓</m:t>
                        </m:r>
                      </m:sub>
                    </m:sSub>
                    <m:r>
                      <a:rPr lang="en-IN" b="0" i="1">
                        <a:solidFill>
                          <a:srgbClr val="0033CC"/>
                        </a:solidFill>
                        <a:latin typeface="Cambria Math"/>
                      </a:rPr>
                      <m:t>−</m:t>
                    </m:r>
                    <m:sSub>
                      <m:sSubPr>
                        <m:ctrlPr>
                          <a:rPr lang="en-IN" i="1">
                            <a:solidFill>
                              <a:srgbClr val="0033CC"/>
                            </a:solidFill>
                            <a:latin typeface="Cambria Math"/>
                          </a:rPr>
                        </m:ctrlPr>
                      </m:sSubPr>
                      <m:e>
                        <m:r>
                          <a:rPr lang="en-IN" b="0" i="1">
                            <a:solidFill>
                              <a:srgbClr val="0033CC"/>
                            </a:solidFill>
                            <a:latin typeface="Cambria Math"/>
                          </a:rPr>
                          <m:t>𝑉</m:t>
                        </m:r>
                      </m:e>
                      <m:sub>
                        <m:r>
                          <a:rPr lang="en-IN" b="0" i="1">
                            <a:solidFill>
                              <a:srgbClr val="0033CC"/>
                            </a:solidFill>
                            <a:latin typeface="Cambria Math"/>
                          </a:rPr>
                          <m:t>𝑖</m:t>
                        </m:r>
                      </m:sub>
                    </m:sSub>
                  </m:oMath>
                </a14:m>
                <a:r>
                  <a:rPr lang="en-IN" dirty="0">
                    <a:solidFill>
                      <a:srgbClr val="0033CC"/>
                    </a:solidFill>
                  </a:rPr>
                  <a:t>,</a:t>
                </a:r>
              </a:p>
              <a:p>
                <a:pPr>
                  <a:lnSpc>
                    <a:spcPct val="150000"/>
                  </a:lnSpc>
                </a:pPr>
                <a14:m>
                  <m:oMathPara xmlns:m="http://schemas.openxmlformats.org/officeDocument/2006/math">
                    <m:oMathParaPr>
                      <m:jc m:val="centerGroup"/>
                    </m:oMathParaPr>
                    <m:oMath xmlns:m="http://schemas.openxmlformats.org/officeDocument/2006/math">
                      <m:r>
                        <a:rPr lang="en-IN" b="0" i="1">
                          <a:solidFill>
                            <a:srgbClr val="0033CC"/>
                          </a:solidFill>
                          <a:latin typeface="Cambria Math"/>
                        </a:rPr>
                        <m:t>𝑤</m:t>
                      </m:r>
                      <m:r>
                        <a:rPr lang="en-IN" b="0" i="1">
                          <a:solidFill>
                            <a:srgbClr val="0033CC"/>
                          </a:solidFill>
                          <a:latin typeface="Cambria Math"/>
                        </a:rPr>
                        <m:t>=−</m:t>
                      </m:r>
                      <m:sSub>
                        <m:sSubPr>
                          <m:ctrlPr>
                            <a:rPr lang="en-IN" i="1">
                              <a:solidFill>
                                <a:srgbClr val="0033CC"/>
                              </a:solidFill>
                              <a:latin typeface="Cambria Math"/>
                            </a:rPr>
                          </m:ctrlPr>
                        </m:sSubPr>
                        <m:e>
                          <m:r>
                            <a:rPr lang="en-IN" b="0" i="1">
                              <a:solidFill>
                                <a:srgbClr val="0033CC"/>
                              </a:solidFill>
                              <a:latin typeface="Cambria Math"/>
                            </a:rPr>
                            <m:t>𝑃</m:t>
                          </m:r>
                        </m:e>
                        <m:sub>
                          <m:r>
                            <a:rPr lang="en-IN" b="0" i="1">
                              <a:solidFill>
                                <a:srgbClr val="0033CC"/>
                              </a:solidFill>
                              <a:latin typeface="Cambria Math"/>
                            </a:rPr>
                            <m:t>𝑒𝑥𝑡</m:t>
                          </m:r>
                        </m:sub>
                      </m:sSub>
                      <m:r>
                        <a:rPr lang="en-IN" b="0" i="1">
                          <a:solidFill>
                            <a:srgbClr val="0033CC"/>
                          </a:solidFill>
                          <a:latin typeface="Cambria Math"/>
                        </a:rPr>
                        <m:t>∆</m:t>
                      </m:r>
                      <m:r>
                        <a:rPr lang="en-IN" b="0" i="1">
                          <a:solidFill>
                            <a:srgbClr val="0033CC"/>
                          </a:solidFill>
                          <a:latin typeface="Cambria Math"/>
                        </a:rPr>
                        <m:t>𝑉</m:t>
                      </m:r>
                    </m:oMath>
                  </m:oMathPara>
                </a14:m>
                <a:endParaRPr lang="en-IN" dirty="0">
                  <a:solidFill>
                    <a:srgbClr val="0033CC"/>
                  </a:solidFill>
                </a:endParaRPr>
              </a:p>
            </p:txBody>
          </p:sp>
        </mc:Choice>
        <mc:Fallback xmlns="">
          <p:sp>
            <p:nvSpPr>
              <p:cNvPr id="2" name="Rectangle 1"/>
              <p:cNvSpPr>
                <a:spLocks noRot="1" noChangeAspect="1" noMove="1" noResize="1" noEditPoints="1" noAdjustHandles="1" noChangeArrowheads="1" noChangeShapeType="1" noTextEdit="1"/>
              </p:cNvSpPr>
              <p:nvPr/>
            </p:nvSpPr>
            <p:spPr>
              <a:xfrm>
                <a:off x="457200" y="381000"/>
                <a:ext cx="8229600" cy="5641994"/>
              </a:xfrm>
              <a:prstGeom prst="rect">
                <a:avLst/>
              </a:prstGeom>
              <a:blipFill rotWithShape="1">
                <a:blip r:embed="rId2"/>
                <a:stretch>
                  <a:fillRect l="-889" r="-444"/>
                </a:stretch>
              </a:blipFill>
            </p:spPr>
            <p:txBody>
              <a:bodyPr/>
              <a:lstStyle/>
              <a:p>
                <a:r>
                  <a:rPr lang="en-IN">
                    <a:noFill/>
                  </a:rPr>
                  <a:t> </a:t>
                </a:r>
              </a:p>
            </p:txBody>
          </p:sp>
        </mc:Fallback>
      </mc:AlternateContent>
    </p:spTree>
    <p:extLst>
      <p:ext uri="{BB962C8B-B14F-4D97-AF65-F5344CB8AC3E}">
        <p14:creationId xmlns:p14="http://schemas.microsoft.com/office/powerpoint/2010/main" val="1712394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533400" y="337"/>
                <a:ext cx="8077200" cy="6277039"/>
              </a:xfrm>
              <a:prstGeom prst="rect">
                <a:avLst/>
              </a:prstGeom>
            </p:spPr>
            <p:txBody>
              <a:bodyPr wrap="square">
                <a:spAutoFit/>
              </a:bodyPr>
              <a:lstStyle/>
              <a:p>
                <a:pPr>
                  <a:lnSpc>
                    <a:spcPct val="114000"/>
                  </a:lnSpc>
                </a:pPr>
                <a:r>
                  <a:rPr lang="en-IN" sz="2000" b="1" dirty="0" smtClean="0">
                    <a:solidFill>
                      <a:srgbClr val="002060"/>
                    </a:solidFill>
                  </a:rPr>
                  <a:t>Reversible expansion</a:t>
                </a:r>
                <a:endParaRPr lang="en-IN" sz="2000" dirty="0">
                  <a:solidFill>
                    <a:srgbClr val="002060"/>
                  </a:solidFill>
                </a:endParaRPr>
              </a:p>
              <a:p>
                <a:pPr>
                  <a:lnSpc>
                    <a:spcPct val="114000"/>
                  </a:lnSpc>
                </a:pPr>
                <a:r>
                  <a:rPr lang="en-IN" dirty="0">
                    <a:solidFill>
                      <a:srgbClr val="002060"/>
                    </a:solidFill>
                  </a:rPr>
                  <a:t>A reversible change in thermodynamics is changes that can be reverse an infinitesimal modification of a variable. To achieve reversible expansion let us set </a:t>
                </a:r>
                <a14:m>
                  <m:oMath xmlns:m="http://schemas.openxmlformats.org/officeDocument/2006/math">
                    <m:sSub>
                      <m:sSubPr>
                        <m:ctrlPr>
                          <a:rPr lang="en-IN" i="1">
                            <a:solidFill>
                              <a:srgbClr val="002060"/>
                            </a:solidFill>
                            <a:latin typeface="Cambria Math"/>
                          </a:rPr>
                        </m:ctrlPr>
                      </m:sSubPr>
                      <m:e>
                        <m:r>
                          <a:rPr lang="en-IN" i="1">
                            <a:solidFill>
                              <a:srgbClr val="002060"/>
                            </a:solidFill>
                            <a:latin typeface="Cambria Math"/>
                          </a:rPr>
                          <m:t>𝑃</m:t>
                        </m:r>
                      </m:e>
                      <m:sub>
                        <m:r>
                          <a:rPr lang="en-IN" i="1">
                            <a:solidFill>
                              <a:srgbClr val="002060"/>
                            </a:solidFill>
                            <a:latin typeface="Cambria Math"/>
                          </a:rPr>
                          <m:t>𝑒𝑥𝑡</m:t>
                        </m:r>
                      </m:sub>
                    </m:sSub>
                    <m:r>
                      <a:rPr lang="en-IN" i="1">
                        <a:solidFill>
                          <a:srgbClr val="002060"/>
                        </a:solidFill>
                        <a:latin typeface="Cambria Math"/>
                      </a:rPr>
                      <m:t>=</m:t>
                    </m:r>
                    <m:r>
                      <a:rPr lang="en-IN" i="1">
                        <a:solidFill>
                          <a:srgbClr val="002060"/>
                        </a:solidFill>
                        <a:latin typeface="Cambria Math"/>
                      </a:rPr>
                      <m:t>𝑃</m:t>
                    </m:r>
                  </m:oMath>
                </a14:m>
                <a:r>
                  <a:rPr lang="en-IN" dirty="0">
                    <a:solidFill>
                      <a:srgbClr val="002060"/>
                    </a:solidFill>
                  </a:rPr>
                  <a:t> at each stage of the expansion. Therefore, </a:t>
                </a:r>
              </a:p>
              <a:p>
                <a:pPr>
                  <a:lnSpc>
                    <a:spcPct val="114000"/>
                  </a:lnSpc>
                </a:pPr>
                <a14:m>
                  <m:oMathPara xmlns:m="http://schemas.openxmlformats.org/officeDocument/2006/math">
                    <m:oMathParaPr>
                      <m:jc m:val="centerGroup"/>
                    </m:oMathParaPr>
                    <m:oMath xmlns:m="http://schemas.openxmlformats.org/officeDocument/2006/math">
                      <m:r>
                        <a:rPr lang="en-IN" i="1">
                          <a:solidFill>
                            <a:srgbClr val="002060"/>
                          </a:solidFill>
                          <a:latin typeface="Cambria Math"/>
                        </a:rPr>
                        <m:t>𝑑𝑤</m:t>
                      </m:r>
                      <m:r>
                        <a:rPr lang="en-IN" i="1">
                          <a:solidFill>
                            <a:srgbClr val="002060"/>
                          </a:solidFill>
                          <a:latin typeface="Cambria Math"/>
                        </a:rPr>
                        <m:t>=−</m:t>
                      </m:r>
                      <m:sSub>
                        <m:sSubPr>
                          <m:ctrlPr>
                            <a:rPr lang="en-IN" i="1">
                              <a:solidFill>
                                <a:srgbClr val="002060"/>
                              </a:solidFill>
                              <a:latin typeface="Cambria Math"/>
                            </a:rPr>
                          </m:ctrlPr>
                        </m:sSubPr>
                        <m:e>
                          <m:r>
                            <a:rPr lang="en-IN" i="1">
                              <a:solidFill>
                                <a:srgbClr val="002060"/>
                              </a:solidFill>
                              <a:latin typeface="Cambria Math"/>
                            </a:rPr>
                            <m:t>𝑃</m:t>
                          </m:r>
                        </m:e>
                        <m:sub>
                          <m:r>
                            <a:rPr lang="en-IN" i="1">
                              <a:solidFill>
                                <a:srgbClr val="002060"/>
                              </a:solidFill>
                              <a:latin typeface="Cambria Math"/>
                            </a:rPr>
                            <m:t>𝑒𝑥𝑡</m:t>
                          </m:r>
                        </m:sub>
                      </m:sSub>
                      <m:r>
                        <a:rPr lang="en-IN" i="1">
                          <a:solidFill>
                            <a:srgbClr val="002060"/>
                          </a:solidFill>
                          <a:latin typeface="Cambria Math"/>
                        </a:rPr>
                        <m:t>𝑑𝑉</m:t>
                      </m:r>
                      <m:r>
                        <a:rPr lang="en-IN" i="1">
                          <a:solidFill>
                            <a:srgbClr val="002060"/>
                          </a:solidFill>
                          <a:latin typeface="Cambria Math"/>
                        </a:rPr>
                        <m:t>=−</m:t>
                      </m:r>
                      <m:r>
                        <a:rPr lang="en-IN" i="1">
                          <a:solidFill>
                            <a:srgbClr val="002060"/>
                          </a:solidFill>
                          <a:latin typeface="Cambria Math"/>
                        </a:rPr>
                        <m:t>𝑃𝑑𝑉</m:t>
                      </m:r>
                    </m:oMath>
                  </m:oMathPara>
                </a14:m>
                <a:endParaRPr lang="en-IN" dirty="0">
                  <a:solidFill>
                    <a:srgbClr val="002060"/>
                  </a:solidFill>
                </a:endParaRPr>
              </a:p>
              <a:p>
                <a:pPr>
                  <a:lnSpc>
                    <a:spcPct val="114000"/>
                  </a:lnSpc>
                </a:pPr>
                <a:r>
                  <a:rPr lang="en-IN" dirty="0">
                    <a:solidFill>
                      <a:srgbClr val="002060"/>
                    </a:solidFill>
                  </a:rPr>
                  <a:t>The total work of reversible expansion</a:t>
                </a:r>
              </a:p>
              <a:p>
                <a:pPr>
                  <a:lnSpc>
                    <a:spcPct val="114000"/>
                  </a:lnSpc>
                </a:pPr>
                <a14:m>
                  <m:oMathPara xmlns:m="http://schemas.openxmlformats.org/officeDocument/2006/math">
                    <m:oMathParaPr>
                      <m:jc m:val="centerGroup"/>
                    </m:oMathParaPr>
                    <m:oMath xmlns:m="http://schemas.openxmlformats.org/officeDocument/2006/math">
                      <m:r>
                        <a:rPr lang="en-IN" i="1">
                          <a:solidFill>
                            <a:srgbClr val="002060"/>
                          </a:solidFill>
                          <a:latin typeface="Cambria Math"/>
                        </a:rPr>
                        <m:t>𝑤</m:t>
                      </m:r>
                      <m:r>
                        <a:rPr lang="en-IN" i="1">
                          <a:solidFill>
                            <a:srgbClr val="002060"/>
                          </a:solidFill>
                          <a:latin typeface="Cambria Math"/>
                        </a:rPr>
                        <m:t>=−</m:t>
                      </m:r>
                      <m:nary>
                        <m:naryPr>
                          <m:limLoc m:val="undOvr"/>
                          <m:ctrlPr>
                            <a:rPr lang="en-IN" i="1">
                              <a:solidFill>
                                <a:srgbClr val="002060"/>
                              </a:solidFill>
                              <a:latin typeface="Cambria Math"/>
                            </a:rPr>
                          </m:ctrlPr>
                        </m:naryPr>
                        <m:sub>
                          <m:sSub>
                            <m:sSubPr>
                              <m:ctrlPr>
                                <a:rPr lang="en-IN" i="1">
                                  <a:solidFill>
                                    <a:srgbClr val="002060"/>
                                  </a:solidFill>
                                  <a:latin typeface="Cambria Math"/>
                                </a:rPr>
                              </m:ctrlPr>
                            </m:sSubPr>
                            <m:e>
                              <m:r>
                                <a:rPr lang="en-IN" i="1">
                                  <a:solidFill>
                                    <a:srgbClr val="002060"/>
                                  </a:solidFill>
                                  <a:latin typeface="Cambria Math"/>
                                </a:rPr>
                                <m:t>𝑉</m:t>
                              </m:r>
                            </m:e>
                            <m:sub>
                              <m:r>
                                <a:rPr lang="en-IN" i="1">
                                  <a:solidFill>
                                    <a:srgbClr val="002060"/>
                                  </a:solidFill>
                                  <a:latin typeface="Cambria Math"/>
                                </a:rPr>
                                <m:t>𝑖</m:t>
                              </m:r>
                            </m:sub>
                          </m:sSub>
                        </m:sub>
                        <m:sup>
                          <m:sSub>
                            <m:sSubPr>
                              <m:ctrlPr>
                                <a:rPr lang="en-IN" i="1">
                                  <a:solidFill>
                                    <a:srgbClr val="002060"/>
                                  </a:solidFill>
                                  <a:latin typeface="Cambria Math"/>
                                </a:rPr>
                              </m:ctrlPr>
                            </m:sSubPr>
                            <m:e>
                              <m:r>
                                <a:rPr lang="en-IN" i="1">
                                  <a:solidFill>
                                    <a:srgbClr val="002060"/>
                                  </a:solidFill>
                                  <a:latin typeface="Cambria Math"/>
                                </a:rPr>
                                <m:t>𝑉</m:t>
                              </m:r>
                            </m:e>
                            <m:sub>
                              <m:r>
                                <a:rPr lang="en-IN" i="1">
                                  <a:solidFill>
                                    <a:srgbClr val="002060"/>
                                  </a:solidFill>
                                  <a:latin typeface="Cambria Math"/>
                                </a:rPr>
                                <m:t>𝑓</m:t>
                              </m:r>
                            </m:sub>
                          </m:sSub>
                        </m:sup>
                        <m:e>
                          <m:r>
                            <a:rPr lang="en-IN" i="1">
                              <a:solidFill>
                                <a:srgbClr val="002060"/>
                              </a:solidFill>
                              <a:latin typeface="Cambria Math"/>
                            </a:rPr>
                            <m:t>𝑃𝑑𝑉</m:t>
                          </m:r>
                        </m:e>
                      </m:nary>
                    </m:oMath>
                  </m:oMathPara>
                </a14:m>
                <a:endParaRPr lang="en-IN" dirty="0">
                  <a:solidFill>
                    <a:srgbClr val="002060"/>
                  </a:solidFill>
                </a:endParaRPr>
              </a:p>
              <a:p>
                <a:pPr>
                  <a:lnSpc>
                    <a:spcPct val="114000"/>
                  </a:lnSpc>
                </a:pPr>
                <a:r>
                  <a:rPr lang="en-IN" sz="2000" b="1" dirty="0">
                    <a:solidFill>
                      <a:srgbClr val="002060"/>
                    </a:solidFill>
                  </a:rPr>
                  <a:t>Isothermal reversible expansion</a:t>
                </a:r>
                <a:endParaRPr lang="en-IN" sz="2000" dirty="0">
                  <a:solidFill>
                    <a:srgbClr val="002060"/>
                  </a:solidFill>
                </a:endParaRPr>
              </a:p>
              <a:p>
                <a:pPr>
                  <a:lnSpc>
                    <a:spcPct val="114000"/>
                  </a:lnSpc>
                </a:pPr>
                <a:r>
                  <a:rPr lang="en-IN" dirty="0">
                    <a:solidFill>
                      <a:srgbClr val="002060"/>
                    </a:solidFill>
                  </a:rPr>
                  <a:t>Consider the isothermal reversible expansion of a perfect gas. We have</a:t>
                </a:r>
              </a:p>
              <a:p>
                <a:pPr>
                  <a:lnSpc>
                    <a:spcPct val="114000"/>
                  </a:lnSpc>
                </a:pPr>
                <a:r>
                  <a:rPr lang="en-IN" dirty="0">
                    <a:solidFill>
                      <a:srgbClr val="002060"/>
                    </a:solidFill>
                  </a:rPr>
                  <a:t>                                     </a:t>
                </a:r>
                <a14:m>
                  <m:oMath xmlns:m="http://schemas.openxmlformats.org/officeDocument/2006/math">
                    <m:r>
                      <a:rPr lang="en-IN" i="1">
                        <a:solidFill>
                          <a:srgbClr val="002060"/>
                        </a:solidFill>
                        <a:latin typeface="Cambria Math"/>
                      </a:rPr>
                      <m:t>𝑃𝑉</m:t>
                    </m:r>
                    <m:r>
                      <a:rPr lang="en-IN" i="1">
                        <a:solidFill>
                          <a:srgbClr val="002060"/>
                        </a:solidFill>
                        <a:latin typeface="Cambria Math"/>
                      </a:rPr>
                      <m:t>=</m:t>
                    </m:r>
                    <m:r>
                      <a:rPr lang="en-IN" i="1">
                        <a:solidFill>
                          <a:srgbClr val="002060"/>
                        </a:solidFill>
                        <a:latin typeface="Cambria Math"/>
                      </a:rPr>
                      <m:t>𝑛𝑅𝑇</m:t>
                    </m:r>
                  </m:oMath>
                </a14:m>
                <a:r>
                  <a:rPr lang="en-IN" dirty="0">
                    <a:solidFill>
                      <a:srgbClr val="002060"/>
                    </a:solidFill>
                  </a:rPr>
                  <a:t>       or     </a:t>
                </a:r>
                <a14:m>
                  <m:oMath xmlns:m="http://schemas.openxmlformats.org/officeDocument/2006/math">
                    <m:r>
                      <a:rPr lang="en-IN" i="1">
                        <a:solidFill>
                          <a:srgbClr val="002060"/>
                        </a:solidFill>
                        <a:latin typeface="Cambria Math"/>
                      </a:rPr>
                      <m:t> </m:t>
                    </m:r>
                    <m:r>
                      <a:rPr lang="en-IN" i="1">
                        <a:solidFill>
                          <a:srgbClr val="002060"/>
                        </a:solidFill>
                        <a:latin typeface="Cambria Math"/>
                      </a:rPr>
                      <m:t>𝑃</m:t>
                    </m:r>
                    <m:r>
                      <a:rPr lang="en-IN" i="1">
                        <a:solidFill>
                          <a:srgbClr val="002060"/>
                        </a:solidFill>
                        <a:latin typeface="Cambria Math"/>
                      </a:rPr>
                      <m:t>=</m:t>
                    </m:r>
                    <m:f>
                      <m:fPr>
                        <m:ctrlPr>
                          <a:rPr lang="en-IN" i="1">
                            <a:solidFill>
                              <a:srgbClr val="002060"/>
                            </a:solidFill>
                            <a:latin typeface="Cambria Math"/>
                          </a:rPr>
                        </m:ctrlPr>
                      </m:fPr>
                      <m:num>
                        <m:r>
                          <a:rPr lang="en-IN" i="1">
                            <a:solidFill>
                              <a:srgbClr val="002060"/>
                            </a:solidFill>
                            <a:latin typeface="Cambria Math"/>
                          </a:rPr>
                          <m:t>𝑛𝑅𝑇</m:t>
                        </m:r>
                      </m:num>
                      <m:den>
                        <m:r>
                          <a:rPr lang="en-IN" i="1">
                            <a:solidFill>
                              <a:srgbClr val="002060"/>
                            </a:solidFill>
                            <a:latin typeface="Cambria Math"/>
                          </a:rPr>
                          <m:t>𝑉</m:t>
                        </m:r>
                      </m:den>
                    </m:f>
                  </m:oMath>
                </a14:m>
                <a:r>
                  <a:rPr lang="en-IN" dirty="0">
                    <a:solidFill>
                      <a:srgbClr val="002060"/>
                    </a:solidFill>
                  </a:rPr>
                  <a:t> </a:t>
                </a:r>
              </a:p>
              <a:p>
                <a:pPr>
                  <a:lnSpc>
                    <a:spcPct val="114000"/>
                  </a:lnSpc>
                </a:pPr>
                <a:r>
                  <a:rPr lang="en-IN" dirty="0">
                    <a:solidFill>
                      <a:srgbClr val="002060"/>
                    </a:solidFill>
                  </a:rPr>
                  <a:t> Therefore,                    </a:t>
                </a:r>
                <a14:m>
                  <m:oMath xmlns:m="http://schemas.openxmlformats.org/officeDocument/2006/math">
                    <m:r>
                      <a:rPr lang="en-IN" i="1">
                        <a:solidFill>
                          <a:srgbClr val="002060"/>
                        </a:solidFill>
                        <a:latin typeface="Cambria Math"/>
                      </a:rPr>
                      <m:t>𝑤</m:t>
                    </m:r>
                    <m:r>
                      <a:rPr lang="en-IN" i="1">
                        <a:solidFill>
                          <a:srgbClr val="002060"/>
                        </a:solidFill>
                        <a:latin typeface="Cambria Math"/>
                      </a:rPr>
                      <m:t>=−</m:t>
                    </m:r>
                    <m:nary>
                      <m:naryPr>
                        <m:limLoc m:val="undOvr"/>
                        <m:ctrlPr>
                          <a:rPr lang="en-IN" i="1">
                            <a:solidFill>
                              <a:srgbClr val="002060"/>
                            </a:solidFill>
                            <a:latin typeface="Cambria Math"/>
                          </a:rPr>
                        </m:ctrlPr>
                      </m:naryPr>
                      <m:sub>
                        <m:sSub>
                          <m:sSubPr>
                            <m:ctrlPr>
                              <a:rPr lang="en-IN" i="1">
                                <a:solidFill>
                                  <a:srgbClr val="002060"/>
                                </a:solidFill>
                                <a:latin typeface="Cambria Math"/>
                              </a:rPr>
                            </m:ctrlPr>
                          </m:sSubPr>
                          <m:e>
                            <m:r>
                              <a:rPr lang="en-IN" i="1">
                                <a:solidFill>
                                  <a:srgbClr val="002060"/>
                                </a:solidFill>
                                <a:latin typeface="Cambria Math"/>
                              </a:rPr>
                              <m:t>𝑉</m:t>
                            </m:r>
                          </m:e>
                          <m:sub>
                            <m:r>
                              <a:rPr lang="en-IN" i="1">
                                <a:solidFill>
                                  <a:srgbClr val="002060"/>
                                </a:solidFill>
                                <a:latin typeface="Cambria Math"/>
                              </a:rPr>
                              <m:t>𝑖</m:t>
                            </m:r>
                          </m:sub>
                        </m:sSub>
                      </m:sub>
                      <m:sup>
                        <m:sSub>
                          <m:sSubPr>
                            <m:ctrlPr>
                              <a:rPr lang="en-IN" i="1">
                                <a:solidFill>
                                  <a:srgbClr val="002060"/>
                                </a:solidFill>
                                <a:latin typeface="Cambria Math"/>
                              </a:rPr>
                            </m:ctrlPr>
                          </m:sSubPr>
                          <m:e>
                            <m:r>
                              <a:rPr lang="en-IN" i="1">
                                <a:solidFill>
                                  <a:srgbClr val="002060"/>
                                </a:solidFill>
                                <a:latin typeface="Cambria Math"/>
                              </a:rPr>
                              <m:t>𝑉</m:t>
                            </m:r>
                          </m:e>
                          <m:sub>
                            <m:r>
                              <a:rPr lang="en-IN" i="1">
                                <a:solidFill>
                                  <a:srgbClr val="002060"/>
                                </a:solidFill>
                                <a:latin typeface="Cambria Math"/>
                              </a:rPr>
                              <m:t>𝑓</m:t>
                            </m:r>
                          </m:sub>
                        </m:sSub>
                      </m:sup>
                      <m:e>
                        <m:r>
                          <a:rPr lang="en-IN" i="1">
                            <a:solidFill>
                              <a:srgbClr val="002060"/>
                            </a:solidFill>
                            <a:latin typeface="Cambria Math"/>
                          </a:rPr>
                          <m:t>𝑃𝑑𝑉</m:t>
                        </m:r>
                      </m:e>
                    </m:nary>
                  </m:oMath>
                </a14:m>
                <a:endParaRPr lang="en-IN" dirty="0">
                  <a:solidFill>
                    <a:srgbClr val="002060"/>
                  </a:solidFill>
                </a:endParaRPr>
              </a:p>
              <a:p>
                <a:pPr>
                  <a:lnSpc>
                    <a:spcPct val="114000"/>
                  </a:lnSpc>
                </a:pPr>
                <a14:m>
                  <m:oMathPara xmlns:m="http://schemas.openxmlformats.org/officeDocument/2006/math">
                    <m:oMathParaPr>
                      <m:jc m:val="centerGroup"/>
                    </m:oMathParaPr>
                    <m:oMath xmlns:m="http://schemas.openxmlformats.org/officeDocument/2006/math">
                      <m:r>
                        <a:rPr lang="en-IN" i="1">
                          <a:solidFill>
                            <a:srgbClr val="002060"/>
                          </a:solidFill>
                          <a:latin typeface="Cambria Math"/>
                        </a:rPr>
                        <m:t>𝑤</m:t>
                      </m:r>
                      <m:r>
                        <a:rPr lang="en-IN" i="1">
                          <a:solidFill>
                            <a:srgbClr val="002060"/>
                          </a:solidFill>
                          <a:latin typeface="Cambria Math"/>
                        </a:rPr>
                        <m:t>=</m:t>
                      </m:r>
                      <m:r>
                        <a:rPr lang="en-IN" i="1">
                          <a:solidFill>
                            <a:srgbClr val="002060"/>
                          </a:solidFill>
                          <a:latin typeface="Cambria Math"/>
                        </a:rPr>
                        <m:t>𝑛𝑅𝑇</m:t>
                      </m:r>
                      <m:nary>
                        <m:naryPr>
                          <m:limLoc m:val="undOvr"/>
                          <m:ctrlPr>
                            <a:rPr lang="en-IN" i="1">
                              <a:solidFill>
                                <a:srgbClr val="002060"/>
                              </a:solidFill>
                              <a:latin typeface="Cambria Math"/>
                            </a:rPr>
                          </m:ctrlPr>
                        </m:naryPr>
                        <m:sub>
                          <m:sSub>
                            <m:sSubPr>
                              <m:ctrlPr>
                                <a:rPr lang="en-IN" i="1">
                                  <a:solidFill>
                                    <a:srgbClr val="002060"/>
                                  </a:solidFill>
                                  <a:latin typeface="Cambria Math"/>
                                </a:rPr>
                              </m:ctrlPr>
                            </m:sSubPr>
                            <m:e>
                              <m:r>
                                <a:rPr lang="en-IN" i="1">
                                  <a:solidFill>
                                    <a:srgbClr val="002060"/>
                                  </a:solidFill>
                                  <a:latin typeface="Cambria Math"/>
                                </a:rPr>
                                <m:t>𝑉</m:t>
                              </m:r>
                            </m:e>
                            <m:sub>
                              <m:r>
                                <a:rPr lang="en-IN" i="1">
                                  <a:solidFill>
                                    <a:srgbClr val="002060"/>
                                  </a:solidFill>
                                  <a:latin typeface="Cambria Math"/>
                                </a:rPr>
                                <m:t>𝑖</m:t>
                              </m:r>
                            </m:sub>
                          </m:sSub>
                        </m:sub>
                        <m:sup>
                          <m:sSub>
                            <m:sSubPr>
                              <m:ctrlPr>
                                <a:rPr lang="en-IN" i="1">
                                  <a:solidFill>
                                    <a:srgbClr val="002060"/>
                                  </a:solidFill>
                                  <a:latin typeface="Cambria Math"/>
                                </a:rPr>
                              </m:ctrlPr>
                            </m:sSubPr>
                            <m:e>
                              <m:r>
                                <a:rPr lang="en-IN" i="1">
                                  <a:solidFill>
                                    <a:srgbClr val="002060"/>
                                  </a:solidFill>
                                  <a:latin typeface="Cambria Math"/>
                                </a:rPr>
                                <m:t>𝑉</m:t>
                              </m:r>
                            </m:e>
                            <m:sub>
                              <m:r>
                                <a:rPr lang="en-IN" i="1">
                                  <a:solidFill>
                                    <a:srgbClr val="002060"/>
                                  </a:solidFill>
                                  <a:latin typeface="Cambria Math"/>
                                </a:rPr>
                                <m:t>𝑓</m:t>
                              </m:r>
                            </m:sub>
                          </m:sSub>
                        </m:sup>
                        <m:e>
                          <m:f>
                            <m:fPr>
                              <m:ctrlPr>
                                <a:rPr lang="en-IN" i="1">
                                  <a:solidFill>
                                    <a:srgbClr val="002060"/>
                                  </a:solidFill>
                                  <a:latin typeface="Cambria Math"/>
                                </a:rPr>
                              </m:ctrlPr>
                            </m:fPr>
                            <m:num>
                              <m:r>
                                <a:rPr lang="en-IN" i="1">
                                  <a:solidFill>
                                    <a:srgbClr val="002060"/>
                                  </a:solidFill>
                                  <a:latin typeface="Cambria Math"/>
                                </a:rPr>
                                <m:t>𝑑𝑉</m:t>
                              </m:r>
                            </m:num>
                            <m:den>
                              <m:r>
                                <a:rPr lang="en-IN" i="1">
                                  <a:solidFill>
                                    <a:srgbClr val="002060"/>
                                  </a:solidFill>
                                  <a:latin typeface="Cambria Math"/>
                                </a:rPr>
                                <m:t>𝑉</m:t>
                              </m:r>
                            </m:den>
                          </m:f>
                          <m:r>
                            <a:rPr lang="en-IN" i="1">
                              <a:solidFill>
                                <a:srgbClr val="002060"/>
                              </a:solidFill>
                              <a:latin typeface="Cambria Math"/>
                            </a:rPr>
                            <m:t>=−</m:t>
                          </m:r>
                          <m:r>
                            <a:rPr lang="en-IN" i="1">
                              <a:solidFill>
                                <a:srgbClr val="002060"/>
                              </a:solidFill>
                              <a:latin typeface="Cambria Math"/>
                            </a:rPr>
                            <m:t>𝑛𝑅𝑇𝑙𝑛</m:t>
                          </m:r>
                          <m:f>
                            <m:fPr>
                              <m:ctrlPr>
                                <a:rPr lang="en-IN" i="1">
                                  <a:solidFill>
                                    <a:srgbClr val="002060"/>
                                  </a:solidFill>
                                  <a:latin typeface="Cambria Math"/>
                                </a:rPr>
                              </m:ctrlPr>
                            </m:fPr>
                            <m:num>
                              <m:sSub>
                                <m:sSubPr>
                                  <m:ctrlPr>
                                    <a:rPr lang="en-IN" i="1">
                                      <a:solidFill>
                                        <a:srgbClr val="002060"/>
                                      </a:solidFill>
                                      <a:latin typeface="Cambria Math"/>
                                    </a:rPr>
                                  </m:ctrlPr>
                                </m:sSubPr>
                                <m:e>
                                  <m:r>
                                    <a:rPr lang="en-IN" i="1">
                                      <a:solidFill>
                                        <a:srgbClr val="002060"/>
                                      </a:solidFill>
                                      <a:latin typeface="Cambria Math"/>
                                    </a:rPr>
                                    <m:t>𝑉</m:t>
                                  </m:r>
                                </m:e>
                                <m:sub>
                                  <m:r>
                                    <a:rPr lang="en-IN" i="1">
                                      <a:solidFill>
                                        <a:srgbClr val="002060"/>
                                      </a:solidFill>
                                      <a:latin typeface="Cambria Math"/>
                                    </a:rPr>
                                    <m:t>𝑓</m:t>
                                  </m:r>
                                </m:sub>
                              </m:sSub>
                            </m:num>
                            <m:den>
                              <m:sSub>
                                <m:sSubPr>
                                  <m:ctrlPr>
                                    <a:rPr lang="en-IN" i="1">
                                      <a:solidFill>
                                        <a:srgbClr val="002060"/>
                                      </a:solidFill>
                                      <a:latin typeface="Cambria Math"/>
                                    </a:rPr>
                                  </m:ctrlPr>
                                </m:sSubPr>
                                <m:e>
                                  <m:r>
                                    <a:rPr lang="en-IN" i="1">
                                      <a:solidFill>
                                        <a:srgbClr val="002060"/>
                                      </a:solidFill>
                                      <a:latin typeface="Cambria Math"/>
                                    </a:rPr>
                                    <m:t>𝑉</m:t>
                                  </m:r>
                                </m:e>
                                <m:sub>
                                  <m:r>
                                    <a:rPr lang="en-IN" i="1">
                                      <a:solidFill>
                                        <a:srgbClr val="002060"/>
                                      </a:solidFill>
                                      <a:latin typeface="Cambria Math"/>
                                    </a:rPr>
                                    <m:t>𝑖</m:t>
                                  </m:r>
                                </m:sub>
                              </m:sSub>
                            </m:den>
                          </m:f>
                        </m:e>
                      </m:nary>
                      <m:r>
                        <a:rPr lang="en-IN" i="1">
                          <a:solidFill>
                            <a:srgbClr val="002060"/>
                          </a:solidFill>
                          <a:latin typeface="Cambria Math"/>
                        </a:rPr>
                        <m:t>=−</m:t>
                      </m:r>
                      <m:r>
                        <a:rPr lang="en-IN" i="1">
                          <a:solidFill>
                            <a:srgbClr val="002060"/>
                          </a:solidFill>
                          <a:latin typeface="Cambria Math"/>
                        </a:rPr>
                        <m:t>𝑛𝑅𝑇𝑙𝑛</m:t>
                      </m:r>
                      <m:f>
                        <m:fPr>
                          <m:ctrlPr>
                            <a:rPr lang="en-IN" i="1">
                              <a:solidFill>
                                <a:srgbClr val="002060"/>
                              </a:solidFill>
                              <a:latin typeface="Cambria Math"/>
                            </a:rPr>
                          </m:ctrlPr>
                        </m:fPr>
                        <m:num>
                          <m:sSub>
                            <m:sSubPr>
                              <m:ctrlPr>
                                <a:rPr lang="en-IN" i="1">
                                  <a:solidFill>
                                    <a:srgbClr val="002060"/>
                                  </a:solidFill>
                                  <a:latin typeface="Cambria Math"/>
                                </a:rPr>
                              </m:ctrlPr>
                            </m:sSubPr>
                            <m:e>
                              <m:r>
                                <a:rPr lang="en-IN" i="1">
                                  <a:solidFill>
                                    <a:srgbClr val="002060"/>
                                  </a:solidFill>
                                  <a:latin typeface="Cambria Math"/>
                                </a:rPr>
                                <m:t>𝑃</m:t>
                              </m:r>
                            </m:e>
                            <m:sub>
                              <m:r>
                                <a:rPr lang="en-IN" i="1">
                                  <a:solidFill>
                                    <a:srgbClr val="002060"/>
                                  </a:solidFill>
                                  <a:latin typeface="Cambria Math"/>
                                </a:rPr>
                                <m:t>𝑖</m:t>
                              </m:r>
                            </m:sub>
                          </m:sSub>
                        </m:num>
                        <m:den>
                          <m:sSub>
                            <m:sSubPr>
                              <m:ctrlPr>
                                <a:rPr lang="en-IN" i="1">
                                  <a:solidFill>
                                    <a:srgbClr val="002060"/>
                                  </a:solidFill>
                                  <a:latin typeface="Cambria Math"/>
                                </a:rPr>
                              </m:ctrlPr>
                            </m:sSubPr>
                            <m:e>
                              <m:r>
                                <a:rPr lang="en-IN" i="1">
                                  <a:solidFill>
                                    <a:srgbClr val="002060"/>
                                  </a:solidFill>
                                  <a:latin typeface="Cambria Math"/>
                                </a:rPr>
                                <m:t>𝑃</m:t>
                              </m:r>
                            </m:e>
                            <m:sub>
                              <m:r>
                                <a:rPr lang="en-IN" i="1">
                                  <a:solidFill>
                                    <a:srgbClr val="002060"/>
                                  </a:solidFill>
                                  <a:latin typeface="Cambria Math"/>
                                </a:rPr>
                                <m:t>𝑓</m:t>
                              </m:r>
                            </m:sub>
                          </m:sSub>
                        </m:den>
                      </m:f>
                    </m:oMath>
                  </m:oMathPara>
                </a14:m>
                <a:endParaRPr lang="en-IN" dirty="0">
                  <a:solidFill>
                    <a:srgbClr val="002060"/>
                  </a:solidFill>
                </a:endParaRPr>
              </a:p>
              <a:p>
                <a:pPr>
                  <a:lnSpc>
                    <a:spcPct val="114000"/>
                  </a:lnSpc>
                </a:pPr>
                <a:r>
                  <a:rPr lang="en-IN" dirty="0">
                    <a:solidFill>
                      <a:srgbClr val="002060"/>
                    </a:solidFill>
                  </a:rPr>
                  <a:t>When the final volume is greater than the initial volume, as in the expansion, the logarithm is positive and hence     </a:t>
                </a:r>
                <a14:m>
                  <m:oMath xmlns:m="http://schemas.openxmlformats.org/officeDocument/2006/math">
                    <m:r>
                      <a:rPr lang="en-IN" i="1">
                        <a:solidFill>
                          <a:srgbClr val="002060"/>
                        </a:solidFill>
                        <a:latin typeface="Cambria Math"/>
                      </a:rPr>
                      <m:t>𝑤</m:t>
                    </m:r>
                    <m:r>
                      <a:rPr lang="en-IN" i="1">
                        <a:solidFill>
                          <a:srgbClr val="002060"/>
                        </a:solidFill>
                        <a:latin typeface="Cambria Math"/>
                      </a:rPr>
                      <m:t>&lt;0</m:t>
                    </m:r>
                  </m:oMath>
                </a14:m>
                <a:r>
                  <a:rPr lang="en-IN" dirty="0">
                    <a:solidFill>
                      <a:srgbClr val="002060"/>
                    </a:solidFill>
                  </a:rPr>
                  <a:t>.</a:t>
                </a:r>
              </a:p>
            </p:txBody>
          </p:sp>
        </mc:Choice>
        <mc:Fallback xmlns="">
          <p:sp>
            <p:nvSpPr>
              <p:cNvPr id="2" name="Rectangle 1"/>
              <p:cNvSpPr>
                <a:spLocks noRot="1" noChangeAspect="1" noMove="1" noResize="1" noEditPoints="1" noAdjustHandles="1" noChangeArrowheads="1" noChangeShapeType="1" noTextEdit="1"/>
              </p:cNvSpPr>
              <p:nvPr/>
            </p:nvSpPr>
            <p:spPr>
              <a:xfrm>
                <a:off x="533400" y="337"/>
                <a:ext cx="8077200" cy="6277039"/>
              </a:xfrm>
              <a:prstGeom prst="rect">
                <a:avLst/>
              </a:prstGeom>
              <a:blipFill rotWithShape="1">
                <a:blip r:embed="rId2"/>
                <a:stretch>
                  <a:fillRect l="-830" t="-97" b="-583"/>
                </a:stretch>
              </a:blipFill>
            </p:spPr>
            <p:txBody>
              <a:bodyPr/>
              <a:lstStyle/>
              <a:p>
                <a:r>
                  <a:rPr lang="en-IN">
                    <a:noFill/>
                  </a:rPr>
                  <a:t> </a:t>
                </a:r>
              </a:p>
            </p:txBody>
          </p:sp>
        </mc:Fallback>
      </mc:AlternateContent>
    </p:spTree>
    <p:extLst>
      <p:ext uri="{BB962C8B-B14F-4D97-AF65-F5344CB8AC3E}">
        <p14:creationId xmlns:p14="http://schemas.microsoft.com/office/powerpoint/2010/main" val="87838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467544" y="762000"/>
                <a:ext cx="8077200" cy="4708981"/>
              </a:xfrm>
              <a:prstGeom prst="rect">
                <a:avLst/>
              </a:prstGeom>
            </p:spPr>
            <p:txBody>
              <a:bodyPr wrap="square">
                <a:spAutoFit/>
              </a:bodyPr>
              <a:lstStyle/>
              <a:p>
                <a:pPr algn="just">
                  <a:lnSpc>
                    <a:spcPct val="150000"/>
                  </a:lnSpc>
                </a:pPr>
                <a:r>
                  <a:rPr lang="en-IN" sz="2400" b="1" dirty="0" smtClean="0">
                    <a:solidFill>
                      <a:srgbClr val="002060"/>
                    </a:solidFill>
                  </a:rPr>
                  <a:t>Internal energy, U</a:t>
                </a:r>
              </a:p>
              <a:p>
                <a:pPr algn="just">
                  <a:lnSpc>
                    <a:spcPct val="150000"/>
                  </a:lnSpc>
                </a:pPr>
                <a:r>
                  <a:rPr lang="en-IN" sz="2200" b="1" i="1" dirty="0" smtClean="0">
                    <a:solidFill>
                      <a:srgbClr val="002060"/>
                    </a:solidFill>
                  </a:rPr>
                  <a:t>The </a:t>
                </a:r>
                <a:r>
                  <a:rPr lang="en-IN" sz="2200" b="1" i="1" dirty="0">
                    <a:solidFill>
                      <a:srgbClr val="002060"/>
                    </a:solidFill>
                  </a:rPr>
                  <a:t>total energy of a system is called its internal energy,</a:t>
                </a:r>
                <a:r>
                  <a:rPr lang="en-IN" sz="2200" b="1" i="1" dirty="0" smtClean="0">
                    <a:solidFill>
                      <a:srgbClr val="002060"/>
                    </a:solidFill>
                  </a:rPr>
                  <a:t> </a:t>
                </a:r>
                <a14:m>
                  <m:oMath xmlns:m="http://schemas.openxmlformats.org/officeDocument/2006/math">
                    <m:r>
                      <a:rPr lang="en-IN" sz="2200" b="1" i="1">
                        <a:solidFill>
                          <a:srgbClr val="002060"/>
                        </a:solidFill>
                        <a:latin typeface="Cambria Math"/>
                      </a:rPr>
                      <m:t>𝑼</m:t>
                    </m:r>
                  </m:oMath>
                </a14:m>
                <a:r>
                  <a:rPr lang="en-IN" sz="2200" b="1" i="1" dirty="0">
                    <a:solidFill>
                      <a:srgbClr val="002060"/>
                    </a:solidFill>
                  </a:rPr>
                  <a:t>. </a:t>
                </a:r>
                <a:endParaRPr lang="en-IN" sz="2200" b="1" i="1" dirty="0" smtClean="0">
                  <a:solidFill>
                    <a:srgbClr val="002060"/>
                  </a:solidFill>
                </a:endParaRPr>
              </a:p>
              <a:p>
                <a:pPr algn="just">
                  <a:lnSpc>
                    <a:spcPct val="150000"/>
                  </a:lnSpc>
                </a:pPr>
                <a:r>
                  <a:rPr lang="en-IN" sz="2200" b="1" i="1" dirty="0" smtClean="0">
                    <a:solidFill>
                      <a:srgbClr val="002060"/>
                    </a:solidFill>
                  </a:rPr>
                  <a:t>      </a:t>
                </a:r>
                <a:r>
                  <a:rPr lang="en-IN" sz="2200" b="1" dirty="0" smtClean="0">
                    <a:solidFill>
                      <a:srgbClr val="002060"/>
                    </a:solidFill>
                  </a:rPr>
                  <a:t>The </a:t>
                </a:r>
                <a:r>
                  <a:rPr lang="en-IN" sz="2200" b="1" dirty="0">
                    <a:solidFill>
                      <a:srgbClr val="002060"/>
                    </a:solidFill>
                  </a:rPr>
                  <a:t>internal energy is the total amount of energy contained in a system by virtue of its molecular constitution and the motion of its molecules. Internal energy is a state function and the value of </a:t>
                </a:r>
                <a14:m>
                  <m:oMath xmlns:m="http://schemas.openxmlformats.org/officeDocument/2006/math">
                    <m:r>
                      <a:rPr lang="en-IN" sz="2200" b="1" i="1">
                        <a:solidFill>
                          <a:srgbClr val="002060"/>
                        </a:solidFill>
                        <a:latin typeface="Cambria Math"/>
                      </a:rPr>
                      <m:t>∆</m:t>
                    </m:r>
                    <m:r>
                      <a:rPr lang="en-IN" sz="2200" b="1" i="1">
                        <a:solidFill>
                          <a:srgbClr val="002060"/>
                        </a:solidFill>
                        <a:latin typeface="Cambria Math"/>
                      </a:rPr>
                      <m:t>𝑼</m:t>
                    </m:r>
                  </m:oMath>
                </a14:m>
                <a:r>
                  <a:rPr lang="en-IN" sz="2200" b="1" dirty="0">
                    <a:solidFill>
                      <a:srgbClr val="002060"/>
                    </a:solidFill>
                  </a:rPr>
                  <a:t> does not depends on the path of the transformation, but depends only on the initial and final states. Internal energy of a system depends upon the materials contained in the system. So it is an extensive property. The unit of internal energy is joule (J) or calorie. </a:t>
                </a:r>
                <a:endParaRPr lang="en-IN" sz="2200" b="1" dirty="0" smtClean="0">
                  <a:solidFill>
                    <a:srgbClr val="002060"/>
                  </a:solidFill>
                </a:endParaRPr>
              </a:p>
            </p:txBody>
          </p:sp>
        </mc:Choice>
        <mc:Fallback xmlns="">
          <p:sp>
            <p:nvSpPr>
              <p:cNvPr id="3" name="Rectangle 2"/>
              <p:cNvSpPr>
                <a:spLocks noRot="1" noChangeAspect="1" noMove="1" noResize="1" noEditPoints="1" noAdjustHandles="1" noChangeArrowheads="1" noChangeShapeType="1" noTextEdit="1"/>
              </p:cNvSpPr>
              <p:nvPr/>
            </p:nvSpPr>
            <p:spPr>
              <a:xfrm>
                <a:off x="467544" y="762000"/>
                <a:ext cx="8077200" cy="4708981"/>
              </a:xfrm>
              <a:prstGeom prst="rect">
                <a:avLst/>
              </a:prstGeom>
              <a:blipFill rotWithShape="1">
                <a:blip r:embed="rId2"/>
                <a:stretch>
                  <a:fillRect l="-1208" r="-1811" b="-518"/>
                </a:stretch>
              </a:blipFill>
            </p:spPr>
            <p:txBody>
              <a:bodyPr/>
              <a:lstStyle/>
              <a:p>
                <a:r>
                  <a:rPr lang="en-IN">
                    <a:noFill/>
                  </a:rPr>
                  <a:t> </a:t>
                </a:r>
              </a:p>
            </p:txBody>
          </p:sp>
        </mc:Fallback>
      </mc:AlternateContent>
    </p:spTree>
    <p:extLst>
      <p:ext uri="{BB962C8B-B14F-4D97-AF65-F5344CB8AC3E}">
        <p14:creationId xmlns:p14="http://schemas.microsoft.com/office/powerpoint/2010/main" val="1001347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1352</Words>
  <Application>Microsoft Office PowerPoint</Application>
  <PresentationFormat>On-screen Show (4:3)</PresentationFormat>
  <Paragraphs>82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15</cp:revision>
  <dcterms:created xsi:type="dcterms:W3CDTF">2021-06-07T14:34:15Z</dcterms:created>
  <dcterms:modified xsi:type="dcterms:W3CDTF">2021-06-09T17:48:16Z</dcterms:modified>
</cp:coreProperties>
</file>