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2" r:id="rId8"/>
    <p:sldId id="27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80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838200"/>
            <a:ext cx="5257800" cy="1200329"/>
          </a:xfrm>
          <a:prstGeom prst="rect">
            <a:avLst/>
          </a:prstGeom>
        </p:spPr>
        <p:txBody>
          <a:bodyPr wrap="square">
            <a:spAutoFit/>
          </a:bodyPr>
          <a:lstStyle/>
          <a:p>
            <a:pPr algn="ctr"/>
            <a:r>
              <a:rPr lang="en-IN" sz="2400" b="1" dirty="0"/>
              <a:t>CHE-HC-2024</a:t>
            </a:r>
            <a:r>
              <a:rPr lang="en-IN" sz="2400" dirty="0"/>
              <a:t>: </a:t>
            </a:r>
            <a:r>
              <a:rPr lang="en-IN" sz="2400" b="1" dirty="0"/>
              <a:t>PHYSICAL CHEMISTRY II</a:t>
            </a:r>
            <a:br>
              <a:rPr lang="en-IN" sz="2400" b="1" dirty="0"/>
            </a:br>
            <a:endParaRPr lang="en-IN" sz="2400" b="1" dirty="0" smtClean="0"/>
          </a:p>
          <a:p>
            <a:pPr algn="ctr"/>
            <a:r>
              <a:rPr lang="en-IN" sz="2400" b="1" dirty="0" smtClean="0"/>
              <a:t>Chemical </a:t>
            </a:r>
            <a:r>
              <a:rPr lang="en-IN" sz="2400" b="1" dirty="0"/>
              <a:t>Thermodynamics:</a:t>
            </a:r>
            <a:endParaRPr lang="en-IN" sz="2400" dirty="0"/>
          </a:p>
        </p:txBody>
      </p:sp>
      <p:sp>
        <p:nvSpPr>
          <p:cNvPr id="5" name="TextBox 4"/>
          <p:cNvSpPr txBox="1"/>
          <p:nvPr/>
        </p:nvSpPr>
        <p:spPr>
          <a:xfrm>
            <a:off x="914401" y="2514600"/>
            <a:ext cx="7239000" cy="769441"/>
          </a:xfrm>
          <a:prstGeom prst="rect">
            <a:avLst/>
          </a:prstGeom>
          <a:noFill/>
        </p:spPr>
        <p:txBody>
          <a:bodyPr wrap="square" rtlCol="0">
            <a:spAutoFit/>
          </a:bodyPr>
          <a:lstStyle/>
          <a:p>
            <a:pPr algn="just"/>
            <a:r>
              <a:rPr lang="en-US" sz="2200" b="1" dirty="0" smtClean="0"/>
              <a:t>Class 1: </a:t>
            </a:r>
            <a:r>
              <a:rPr lang="en-IN" sz="2200" b="1" dirty="0"/>
              <a:t>Intensive and extensive variables; </a:t>
            </a:r>
            <a:r>
              <a:rPr lang="en-IN" sz="2200" b="1" dirty="0" smtClean="0"/>
              <a:t>isolated</a:t>
            </a:r>
            <a:r>
              <a:rPr lang="en-IN" sz="2200" b="1" dirty="0"/>
              <a:t>, closed and open </a:t>
            </a:r>
            <a:r>
              <a:rPr lang="en-IN" sz="2200" b="1" dirty="0" smtClean="0"/>
              <a:t>systems; </a:t>
            </a:r>
            <a:endParaRPr lang="en-IN" sz="2200" b="1" dirty="0"/>
          </a:p>
        </p:txBody>
      </p:sp>
      <p:sp>
        <p:nvSpPr>
          <p:cNvPr id="6" name="TextBox 5"/>
          <p:cNvSpPr txBox="1"/>
          <p:nvPr/>
        </p:nvSpPr>
        <p:spPr>
          <a:xfrm>
            <a:off x="2819400" y="4335959"/>
            <a:ext cx="3536224" cy="769441"/>
          </a:xfrm>
          <a:prstGeom prst="rect">
            <a:avLst/>
          </a:prstGeom>
          <a:noFill/>
        </p:spPr>
        <p:txBody>
          <a:bodyPr wrap="none" rtlCol="0">
            <a:spAutoFit/>
          </a:bodyPr>
          <a:lstStyle/>
          <a:p>
            <a:pPr algn="ctr"/>
            <a:r>
              <a:rPr lang="en-US" sz="2200" b="1" dirty="0" smtClean="0">
                <a:solidFill>
                  <a:srgbClr val="002060"/>
                </a:solidFill>
              </a:rPr>
              <a:t>By</a:t>
            </a:r>
          </a:p>
          <a:p>
            <a:pPr algn="ctr"/>
            <a:r>
              <a:rPr lang="en-US" sz="2200" b="1" dirty="0" smtClean="0">
                <a:solidFill>
                  <a:srgbClr val="002060"/>
                </a:solidFill>
              </a:rPr>
              <a:t>Dr. </a:t>
            </a:r>
            <a:r>
              <a:rPr lang="en-US" sz="2200" b="1" dirty="0" err="1" smtClean="0">
                <a:solidFill>
                  <a:srgbClr val="002060"/>
                </a:solidFill>
              </a:rPr>
              <a:t>Dewan</a:t>
            </a:r>
            <a:r>
              <a:rPr lang="en-US" sz="2200" b="1" dirty="0" smtClean="0">
                <a:solidFill>
                  <a:srgbClr val="002060"/>
                </a:solidFill>
              </a:rPr>
              <a:t> </a:t>
            </a:r>
            <a:r>
              <a:rPr lang="en-US" sz="2200" b="1" dirty="0" err="1" smtClean="0">
                <a:solidFill>
                  <a:srgbClr val="002060"/>
                </a:solidFill>
              </a:rPr>
              <a:t>Shahidur</a:t>
            </a:r>
            <a:r>
              <a:rPr lang="en-US" sz="2200" b="1" dirty="0" smtClean="0">
                <a:solidFill>
                  <a:srgbClr val="002060"/>
                </a:solidFill>
              </a:rPr>
              <a:t> </a:t>
            </a:r>
            <a:r>
              <a:rPr lang="en-US" sz="2200" b="1" dirty="0" err="1" smtClean="0">
                <a:solidFill>
                  <a:srgbClr val="002060"/>
                </a:solidFill>
              </a:rPr>
              <a:t>Rahman</a:t>
            </a:r>
            <a:endParaRPr lang="en-IN" sz="2200" b="1" dirty="0">
              <a:solidFill>
                <a:srgbClr val="002060"/>
              </a:solidFill>
            </a:endParaRPr>
          </a:p>
        </p:txBody>
      </p:sp>
    </p:spTree>
    <p:extLst>
      <p:ext uri="{BB962C8B-B14F-4D97-AF65-F5344CB8AC3E}">
        <p14:creationId xmlns:p14="http://schemas.microsoft.com/office/powerpoint/2010/main" val="853259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971800" y="71735"/>
            <a:ext cx="3048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j-lt"/>
                <a:ea typeface="Calibri" pitchFamily="34" charset="0"/>
                <a:cs typeface="Times New Roman" pitchFamily="18" charset="0"/>
              </a:rPr>
              <a:t>Thermodynamics</a:t>
            </a:r>
            <a:endParaRPr kumimoji="0" lang="en-US" sz="2400" b="0" i="0" u="none" strike="noStrike" cap="none" normalizeH="0" baseline="0" dirty="0" smtClean="0">
              <a:ln>
                <a:noFill/>
              </a:ln>
              <a:solidFill>
                <a:schemeClr val="tx1"/>
              </a:solidFill>
              <a:effectLst/>
              <a:latin typeface="+mj-lt"/>
              <a:cs typeface="Arial" pitchFamily="34" charset="0"/>
            </a:endParaRPr>
          </a:p>
        </p:txBody>
      </p:sp>
      <p:sp>
        <p:nvSpPr>
          <p:cNvPr id="4"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5" name="Rectangle 6"/>
          <p:cNvSpPr>
            <a:spLocks noChangeArrowheads="1"/>
          </p:cNvSpPr>
          <p:nvPr/>
        </p:nvSpPr>
        <p:spPr bwMode="auto">
          <a:xfrm>
            <a:off x="304800" y="762000"/>
            <a:ext cx="83058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Equilibrium</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The energy of the sample will be measured for states where there is no net change in any of the macroscopic parameters over the time of our measurement. These are called equilibrium states. If the system is at equilibrium, then from a few macroscopic parameters (such as </a:t>
            </a:r>
            <a:r>
              <a:rPr kumimoji="0" lang="en-US"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n</a:t>
            </a: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t>
            </a:r>
            <a:r>
              <a:rPr kumimoji="0" lang="en-US"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T</a:t>
            </a: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and </a:t>
            </a:r>
            <a:r>
              <a:rPr kumimoji="0" lang="en-US"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P</a:t>
            </a: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all the other macroscopic parameters (say, </a:t>
            </a:r>
            <a:r>
              <a:rPr kumimoji="0" lang="en-US"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V </a:t>
            </a: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and </a:t>
            </a:r>
            <a:r>
              <a:rPr kumimoji="0" lang="en-US"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E</a:t>
            </a:r>
            <a:r>
              <a:rPr kumimoji="0" lang="en-US"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are obtainable from the equation of state.  </a:t>
            </a:r>
            <a:endParaRPr kumimoji="0" lang="en-US" b="1" i="0" u="none" strike="noStrike" cap="none" normalizeH="0" baseline="0" dirty="0" smtClean="0">
              <a:ln>
                <a:noFill/>
              </a:ln>
              <a:solidFill>
                <a:srgbClr val="0070C0"/>
              </a:solidFill>
              <a:effectLst/>
              <a:latin typeface="Arial" pitchFamily="34" charset="0"/>
              <a:cs typeface="Arial" pitchFamily="34" charset="0"/>
            </a:endParaRPr>
          </a:p>
        </p:txBody>
      </p:sp>
      <p:sp>
        <p:nvSpPr>
          <p:cNvPr id="6" name="Rectangle 5"/>
          <p:cNvSpPr/>
          <p:nvPr/>
        </p:nvSpPr>
        <p:spPr>
          <a:xfrm>
            <a:off x="304800" y="457200"/>
            <a:ext cx="1768369" cy="369332"/>
          </a:xfrm>
          <a:prstGeom prst="rect">
            <a:avLst/>
          </a:prstGeom>
        </p:spPr>
        <p:txBody>
          <a:bodyPr wrap="none">
            <a:spAutoFit/>
          </a:bodyPr>
          <a:lstStyle/>
          <a:p>
            <a:pPr lvl="0" eaLnBrk="0" fontAlgn="base" hangingPunct="0">
              <a:spcBef>
                <a:spcPct val="0"/>
              </a:spcBef>
              <a:spcAft>
                <a:spcPct val="0"/>
              </a:spcAft>
            </a:pPr>
            <a:r>
              <a:rPr lang="en-US" b="1" dirty="0">
                <a:ea typeface="Calibri" pitchFamily="34" charset="0"/>
                <a:cs typeface="Times New Roman" pitchFamily="18" charset="0"/>
              </a:rPr>
              <a:t>Basic Definitions</a:t>
            </a:r>
            <a:endParaRPr lang="en-US" dirty="0">
              <a:cs typeface="Arial" pitchFamily="34" charset="0"/>
            </a:endParaRPr>
          </a:p>
        </p:txBody>
      </p:sp>
      <p:sp>
        <p:nvSpPr>
          <p:cNvPr id="8" name="Rectangle 7"/>
          <p:cNvSpPr/>
          <p:nvPr/>
        </p:nvSpPr>
        <p:spPr>
          <a:xfrm>
            <a:off x="381000" y="3352800"/>
            <a:ext cx="8382000" cy="3416320"/>
          </a:xfrm>
          <a:prstGeom prst="rect">
            <a:avLst/>
          </a:prstGeom>
        </p:spPr>
        <p:txBody>
          <a:bodyPr wrap="square">
            <a:spAutoFit/>
          </a:bodyPr>
          <a:lstStyle/>
          <a:p>
            <a:pPr algn="just">
              <a:lnSpc>
                <a:spcPct val="150000"/>
              </a:lnSpc>
            </a:pPr>
            <a:r>
              <a:rPr lang="en-IN" b="1" dirty="0">
                <a:solidFill>
                  <a:srgbClr val="002060"/>
                </a:solidFill>
              </a:rPr>
              <a:t>System: </a:t>
            </a:r>
            <a:r>
              <a:rPr lang="en-US" b="1" i="1" dirty="0">
                <a:solidFill>
                  <a:srgbClr val="002060"/>
                </a:solidFill>
              </a:rPr>
              <a:t>A thermodynamic system is the region of the physical universe, which are under investigation</a:t>
            </a:r>
            <a:r>
              <a:rPr lang="en-IN" b="1" dirty="0">
                <a:solidFill>
                  <a:srgbClr val="002060"/>
                </a:solidFill>
              </a:rPr>
              <a:t>.</a:t>
            </a:r>
          </a:p>
          <a:p>
            <a:pPr algn="just">
              <a:lnSpc>
                <a:spcPct val="150000"/>
              </a:lnSpc>
            </a:pPr>
            <a:r>
              <a:rPr lang="en-IN" b="1" dirty="0" smtClean="0">
                <a:solidFill>
                  <a:srgbClr val="006600"/>
                </a:solidFill>
              </a:rPr>
              <a:t>Surrounding</a:t>
            </a:r>
            <a:r>
              <a:rPr lang="en-IN" b="1" dirty="0">
                <a:solidFill>
                  <a:srgbClr val="006600"/>
                </a:solidFill>
              </a:rPr>
              <a:t>: </a:t>
            </a:r>
            <a:r>
              <a:rPr lang="en-US" b="1" i="1" dirty="0">
                <a:solidFill>
                  <a:srgbClr val="006600"/>
                </a:solidFill>
              </a:rPr>
              <a:t>The surrounding is considered to be other matter of the universe that can interact with the system.</a:t>
            </a:r>
            <a:endParaRPr lang="en-IN" b="1" dirty="0">
              <a:solidFill>
                <a:srgbClr val="006600"/>
              </a:solidFill>
            </a:endParaRPr>
          </a:p>
          <a:p>
            <a:pPr algn="just">
              <a:lnSpc>
                <a:spcPct val="150000"/>
              </a:lnSpc>
            </a:pPr>
            <a:r>
              <a:rPr lang="en-IN" b="1" dirty="0">
                <a:solidFill>
                  <a:srgbClr val="800000"/>
                </a:solidFill>
              </a:rPr>
              <a:t>Boundary: </a:t>
            </a:r>
            <a:r>
              <a:rPr lang="en-US" b="1" i="1" dirty="0">
                <a:solidFill>
                  <a:srgbClr val="800000"/>
                </a:solidFill>
              </a:rPr>
              <a:t>Anything which separates system and surrounding are called boundary</a:t>
            </a:r>
            <a:r>
              <a:rPr lang="en-IN" b="1" dirty="0">
                <a:solidFill>
                  <a:srgbClr val="800000"/>
                </a:solidFill>
              </a:rPr>
              <a:t> (envelope or wall). The envelope may be imaginary or real.it may be rigid or non-rigid. The wall which can conduct heat is called diathermic wall and which is non-conductor, called adiabatic wall.</a:t>
            </a:r>
          </a:p>
        </p:txBody>
      </p:sp>
    </p:spTree>
    <p:extLst>
      <p:ext uri="{BB962C8B-B14F-4D97-AF65-F5344CB8AC3E}">
        <p14:creationId xmlns:p14="http://schemas.microsoft.com/office/powerpoint/2010/main" val="3878454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52400"/>
            <a:ext cx="1949316" cy="400110"/>
          </a:xfrm>
          <a:prstGeom prst="rect">
            <a:avLst/>
          </a:prstGeom>
        </p:spPr>
        <p:txBody>
          <a:bodyPr wrap="none">
            <a:spAutoFit/>
          </a:bodyPr>
          <a:lstStyle/>
          <a:p>
            <a:pPr lvl="0" eaLnBrk="0" fontAlgn="base" hangingPunct="0">
              <a:spcBef>
                <a:spcPct val="0"/>
              </a:spcBef>
              <a:spcAft>
                <a:spcPct val="0"/>
              </a:spcAft>
            </a:pPr>
            <a:r>
              <a:rPr lang="en-US" sz="2000" b="1" dirty="0">
                <a:ea typeface="Calibri" pitchFamily="34" charset="0"/>
                <a:cs typeface="Times New Roman" pitchFamily="18" charset="0"/>
              </a:rPr>
              <a:t>Basic Definitions</a:t>
            </a:r>
            <a:endParaRPr lang="en-US" sz="2000" dirty="0">
              <a:cs typeface="Arial" pitchFamily="34" charset="0"/>
            </a:endParaRPr>
          </a:p>
        </p:txBody>
      </p:sp>
      <p:sp>
        <p:nvSpPr>
          <p:cNvPr id="5" name="Rectangle 4"/>
          <p:cNvSpPr/>
          <p:nvPr/>
        </p:nvSpPr>
        <p:spPr>
          <a:xfrm>
            <a:off x="304800" y="1371600"/>
            <a:ext cx="6248400" cy="3416320"/>
          </a:xfrm>
          <a:prstGeom prst="rect">
            <a:avLst/>
          </a:prstGeom>
        </p:spPr>
        <p:txBody>
          <a:bodyPr wrap="square">
            <a:spAutoFit/>
          </a:bodyPr>
          <a:lstStyle/>
          <a:p>
            <a:pPr algn="just">
              <a:lnSpc>
                <a:spcPct val="150000"/>
              </a:lnSpc>
            </a:pPr>
            <a:r>
              <a:rPr lang="en-IN" b="1" dirty="0" smtClean="0"/>
              <a:t>Generally </a:t>
            </a:r>
            <a:r>
              <a:rPr lang="en-IN" b="1" dirty="0"/>
              <a:t>systems are three types:</a:t>
            </a:r>
          </a:p>
          <a:p>
            <a:pPr lvl="0" algn="just">
              <a:lnSpc>
                <a:spcPct val="150000"/>
              </a:lnSpc>
            </a:pPr>
            <a:r>
              <a:rPr lang="en-US" b="1" dirty="0" smtClean="0">
                <a:solidFill>
                  <a:srgbClr val="00B050"/>
                </a:solidFill>
              </a:rPr>
              <a:t>Open </a:t>
            </a:r>
            <a:r>
              <a:rPr lang="en-US" b="1" dirty="0">
                <a:solidFill>
                  <a:srgbClr val="00B050"/>
                </a:solidFill>
              </a:rPr>
              <a:t>system: </a:t>
            </a:r>
            <a:r>
              <a:rPr lang="en-US" b="1" i="1" dirty="0">
                <a:solidFill>
                  <a:srgbClr val="00B050"/>
                </a:solidFill>
              </a:rPr>
              <a:t>The system in which both matter and energy can be transferred is called open system</a:t>
            </a:r>
            <a:r>
              <a:rPr lang="en-US" b="1" dirty="0" smtClean="0">
                <a:solidFill>
                  <a:srgbClr val="00B050"/>
                </a:solidFill>
              </a:rPr>
              <a:t>.</a:t>
            </a:r>
          </a:p>
          <a:p>
            <a:pPr algn="just">
              <a:lnSpc>
                <a:spcPct val="150000"/>
              </a:lnSpc>
            </a:pPr>
            <a:r>
              <a:rPr lang="en-US" b="1" dirty="0">
                <a:solidFill>
                  <a:srgbClr val="0070C0"/>
                </a:solidFill>
              </a:rPr>
              <a:t>Closed system</a:t>
            </a:r>
            <a:r>
              <a:rPr lang="en-US" b="1" i="1" dirty="0">
                <a:solidFill>
                  <a:srgbClr val="0070C0"/>
                </a:solidFill>
              </a:rPr>
              <a:t>:</a:t>
            </a:r>
            <a:r>
              <a:rPr lang="en-US" b="1" dirty="0">
                <a:solidFill>
                  <a:srgbClr val="0070C0"/>
                </a:solidFill>
              </a:rPr>
              <a:t> </a:t>
            </a:r>
            <a:r>
              <a:rPr lang="en-US" b="1" i="1" dirty="0">
                <a:solidFill>
                  <a:srgbClr val="0070C0"/>
                </a:solidFill>
              </a:rPr>
              <a:t>The system in which matter can neither be added nor removed but energy can be transferred is called closed system.</a:t>
            </a:r>
            <a:endParaRPr lang="en-IN" b="1" dirty="0">
              <a:solidFill>
                <a:srgbClr val="0070C0"/>
              </a:solidFill>
            </a:endParaRPr>
          </a:p>
          <a:p>
            <a:pPr lvl="0" algn="just">
              <a:lnSpc>
                <a:spcPct val="150000"/>
              </a:lnSpc>
            </a:pPr>
            <a:r>
              <a:rPr lang="en-US" b="1" dirty="0" smtClean="0">
                <a:solidFill>
                  <a:schemeClr val="accent6">
                    <a:lumMod val="50000"/>
                  </a:schemeClr>
                </a:solidFill>
              </a:rPr>
              <a:t>Isolated </a:t>
            </a:r>
            <a:r>
              <a:rPr lang="en-US" b="1" dirty="0">
                <a:solidFill>
                  <a:schemeClr val="accent6">
                    <a:lumMod val="50000"/>
                  </a:schemeClr>
                </a:solidFill>
              </a:rPr>
              <a:t>system: </a:t>
            </a:r>
            <a:r>
              <a:rPr lang="en-US" b="1" i="1" dirty="0">
                <a:solidFill>
                  <a:schemeClr val="accent6">
                    <a:lumMod val="50000"/>
                  </a:schemeClr>
                </a:solidFill>
              </a:rPr>
              <a:t>The system in which neither matter nor energy can be transferred is called isolated system.</a:t>
            </a:r>
            <a:endParaRPr lang="en-IN" b="1" dirty="0">
              <a:solidFill>
                <a:schemeClr val="accent6">
                  <a:lumMod val="50000"/>
                </a:schemeClr>
              </a:solidFill>
            </a:endParaRPr>
          </a:p>
        </p:txBody>
      </p:sp>
      <p:pic>
        <p:nvPicPr>
          <p:cNvPr id="6"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295400"/>
            <a:ext cx="2009775" cy="42788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04800" y="838200"/>
            <a:ext cx="1891800" cy="400110"/>
          </a:xfrm>
          <a:prstGeom prst="rect">
            <a:avLst/>
          </a:prstGeom>
          <a:noFill/>
        </p:spPr>
        <p:txBody>
          <a:bodyPr wrap="none" rtlCol="0">
            <a:spAutoFit/>
          </a:bodyPr>
          <a:lstStyle/>
          <a:p>
            <a:r>
              <a:rPr lang="en-US" sz="2000" b="1" dirty="0" smtClean="0">
                <a:solidFill>
                  <a:srgbClr val="002060"/>
                </a:solidFill>
              </a:rPr>
              <a:t>Types of System</a:t>
            </a:r>
            <a:endParaRPr lang="en-IN" sz="2000" b="1" dirty="0">
              <a:solidFill>
                <a:srgbClr val="002060"/>
              </a:solidFill>
            </a:endParaRPr>
          </a:p>
        </p:txBody>
      </p:sp>
    </p:spTree>
    <p:extLst>
      <p:ext uri="{BB962C8B-B14F-4D97-AF65-F5344CB8AC3E}">
        <p14:creationId xmlns:p14="http://schemas.microsoft.com/office/powerpoint/2010/main" val="1606491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5" name="Rectangle 4"/>
          <p:cNvSpPr>
            <a:spLocks noChangeArrowheads="1"/>
          </p:cNvSpPr>
          <p:nvPr/>
        </p:nvSpPr>
        <p:spPr bwMode="auto">
          <a:xfrm>
            <a:off x="609600" y="1303813"/>
            <a:ext cx="8153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2060"/>
                </a:solidFill>
                <a:effectLst/>
                <a:latin typeface="+mj-lt"/>
                <a:ea typeface="Calibri" pitchFamily="34" charset="0"/>
                <a:cs typeface="Times New Roman" pitchFamily="18" charset="0"/>
              </a:rPr>
              <a:t>Systems </a:t>
            </a:r>
            <a:endParaRPr kumimoji="0" lang="en-US" sz="2400" b="1" i="0" u="none" strike="noStrike" cap="none" normalizeH="0" baseline="0" dirty="0" smtClean="0">
              <a:ln>
                <a:noFill/>
              </a:ln>
              <a:solidFill>
                <a:srgbClr val="002060"/>
              </a:solidFill>
              <a:effectLst/>
              <a:latin typeface="+mj-lt"/>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open                    may exchange mass and energy with surroundings</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closed                 all </a:t>
            </a:r>
            <a:r>
              <a:rPr kumimoji="0" lang="en-US" sz="2000" b="1" i="1" u="none" strike="noStrike" cap="none" normalizeH="0" baseline="0" dirty="0" err="1" smtClean="0">
                <a:ln>
                  <a:noFill/>
                </a:ln>
                <a:solidFill>
                  <a:srgbClr val="002060"/>
                </a:solidFill>
                <a:effectLst/>
                <a:latin typeface="+mj-lt"/>
                <a:ea typeface="Calibri" pitchFamily="34" charset="0"/>
                <a:cs typeface="Times New Roman" pitchFamily="18" charset="0"/>
              </a:rPr>
              <a:t>n</a:t>
            </a:r>
            <a:r>
              <a:rPr kumimoji="0" lang="en-US" sz="2000" b="1" i="1" u="none" strike="noStrike" cap="none" normalizeH="0" baseline="-30000" dirty="0" err="1" smtClean="0">
                <a:ln>
                  <a:noFill/>
                </a:ln>
                <a:solidFill>
                  <a:srgbClr val="002060"/>
                </a:solidFill>
                <a:effectLst/>
                <a:latin typeface="+mj-lt"/>
                <a:ea typeface="Calibri" pitchFamily="34" charset="0"/>
                <a:cs typeface="Times New Roman" pitchFamily="18" charset="0"/>
              </a:rPr>
              <a:t>i</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field (no mass exchange and no reactions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pure                    one chemical component (implied unless stated</a:t>
            </a:r>
            <a:r>
              <a:rPr kumimoji="0" lang="en-US" sz="2000" b="1" i="0" u="none" strike="noStrike" cap="none" normalizeH="0" dirty="0" smtClean="0">
                <a:ln>
                  <a:noFill/>
                </a:ln>
                <a:solidFill>
                  <a:srgbClr val="002060"/>
                </a:solidFill>
                <a:effectLst/>
                <a:latin typeface="+mj-lt"/>
                <a:ea typeface="Calibri" pitchFamily="34" charset="0"/>
                <a:cs typeface="Times New Roman" pitchFamily="18" charset="0"/>
              </a:rPr>
              <a:t>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otherwise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isolated               no mass or energy exchange with surroundings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homogeneous     one phase of matter </a:t>
            </a:r>
          </a:p>
          <a:p>
            <a:pPr lvl="0" eaLnBrk="0" fontAlgn="base" hangingPunct="0">
              <a:lnSpc>
                <a:spcPct val="150000"/>
              </a:lnSpc>
              <a:spcBef>
                <a:spcPct val="0"/>
              </a:spcBef>
              <a:spcAft>
                <a:spcPct val="0"/>
              </a:spcAft>
            </a:pPr>
            <a:r>
              <a:rPr lang="en-US" sz="2000" b="1" dirty="0">
                <a:solidFill>
                  <a:srgbClr val="002060"/>
                </a:solidFill>
                <a:latin typeface="+mj-lt"/>
                <a:ea typeface="Calibri" pitchFamily="34" charset="0"/>
                <a:cs typeface="Times New Roman" pitchFamily="18" charset="0"/>
              </a:rPr>
              <a:t>heterogeneous     more than one phase of </a:t>
            </a:r>
            <a:r>
              <a:rPr lang="en-US" sz="2000" b="1" dirty="0" smtClean="0">
                <a:solidFill>
                  <a:srgbClr val="002060"/>
                </a:solidFill>
                <a:latin typeface="+mj-lt"/>
                <a:ea typeface="Calibri" pitchFamily="34" charset="0"/>
                <a:cs typeface="Times New Roman" pitchFamily="18" charset="0"/>
              </a:rPr>
              <a:t>matter</a:t>
            </a:r>
            <a:endParaRPr kumimoji="0" lang="en-US" sz="2000" b="1" i="0" u="none" strike="noStrike" cap="none" normalizeH="0" baseline="0" dirty="0" smtClean="0">
              <a:ln>
                <a:noFill/>
              </a:ln>
              <a:solidFill>
                <a:srgbClr val="002060"/>
              </a:solidFill>
              <a:effectLst/>
              <a:latin typeface="+mj-lt"/>
              <a:cs typeface="Arial" pitchFamily="34" charset="0"/>
            </a:endParaRPr>
          </a:p>
        </p:txBody>
      </p:sp>
    </p:spTree>
    <p:extLst>
      <p:ext uri="{BB962C8B-B14F-4D97-AF65-F5344CB8AC3E}">
        <p14:creationId xmlns:p14="http://schemas.microsoft.com/office/powerpoint/2010/main" val="3484225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457200"/>
            <a:ext cx="1949316" cy="400110"/>
          </a:xfrm>
          <a:prstGeom prst="rect">
            <a:avLst/>
          </a:prstGeom>
        </p:spPr>
        <p:txBody>
          <a:bodyPr wrap="none">
            <a:spAutoFit/>
          </a:bodyPr>
          <a:lstStyle/>
          <a:p>
            <a:pPr lvl="0" eaLnBrk="0" fontAlgn="base" hangingPunct="0">
              <a:spcBef>
                <a:spcPct val="0"/>
              </a:spcBef>
              <a:spcAft>
                <a:spcPct val="0"/>
              </a:spcAft>
            </a:pPr>
            <a:r>
              <a:rPr lang="en-US" sz="2000" b="1" dirty="0">
                <a:ea typeface="Calibri" pitchFamily="34" charset="0"/>
                <a:cs typeface="Times New Roman" pitchFamily="18" charset="0"/>
              </a:rPr>
              <a:t>Basic Definitions</a:t>
            </a:r>
            <a:endParaRPr lang="en-US" sz="2000" dirty="0">
              <a:cs typeface="Arial" pitchFamily="34" charset="0"/>
            </a:endParaRPr>
          </a:p>
        </p:txBody>
      </p:sp>
      <p:sp>
        <p:nvSpPr>
          <p:cNvPr id="4" name="Rectangle 3"/>
          <p:cNvSpPr/>
          <p:nvPr/>
        </p:nvSpPr>
        <p:spPr>
          <a:xfrm>
            <a:off x="457200" y="4724400"/>
            <a:ext cx="8153400" cy="1711366"/>
          </a:xfrm>
          <a:prstGeom prst="rect">
            <a:avLst/>
          </a:prstGeom>
        </p:spPr>
        <p:txBody>
          <a:bodyPr wrap="square">
            <a:spAutoFit/>
          </a:bodyPr>
          <a:lstStyle/>
          <a:p>
            <a:pPr algn="just">
              <a:lnSpc>
                <a:spcPct val="150000"/>
              </a:lnSpc>
            </a:pPr>
            <a:r>
              <a:rPr lang="en-US" b="1" i="1" dirty="0">
                <a:solidFill>
                  <a:srgbClr val="800000"/>
                </a:solidFill>
              </a:rPr>
              <a:t>The variables whose values in any part of the divided system are different from the values of the entire system are called extensive variables.</a:t>
            </a:r>
            <a:r>
              <a:rPr lang="en-IN" dirty="0">
                <a:solidFill>
                  <a:srgbClr val="800000"/>
                </a:solidFill>
              </a:rPr>
              <a:t> </a:t>
            </a:r>
            <a:endParaRPr lang="en-IN" dirty="0" smtClean="0">
              <a:solidFill>
                <a:srgbClr val="800000"/>
              </a:solidFill>
            </a:endParaRPr>
          </a:p>
          <a:p>
            <a:pPr algn="just">
              <a:lnSpc>
                <a:spcPct val="150000"/>
              </a:lnSpc>
            </a:pPr>
            <a:r>
              <a:rPr lang="en-IN" b="1" dirty="0" smtClean="0">
                <a:solidFill>
                  <a:srgbClr val="002060"/>
                </a:solidFill>
              </a:rPr>
              <a:t>For </a:t>
            </a:r>
            <a:r>
              <a:rPr lang="en-IN" b="1" dirty="0">
                <a:solidFill>
                  <a:srgbClr val="002060"/>
                </a:solidFill>
              </a:rPr>
              <a:t>examples, volume, energy, heat capacity, enthalpy, entropy, Gibb’s free energy, length, mass, area etc.</a:t>
            </a:r>
          </a:p>
        </p:txBody>
      </p:sp>
      <p:sp>
        <p:nvSpPr>
          <p:cNvPr id="5" name="Rectangle 4"/>
          <p:cNvSpPr/>
          <p:nvPr/>
        </p:nvSpPr>
        <p:spPr>
          <a:xfrm>
            <a:off x="457200" y="838200"/>
            <a:ext cx="8153400" cy="3877985"/>
          </a:xfrm>
          <a:prstGeom prst="rect">
            <a:avLst/>
          </a:prstGeom>
        </p:spPr>
        <p:txBody>
          <a:bodyPr wrap="square">
            <a:spAutoFit/>
          </a:bodyPr>
          <a:lstStyle/>
          <a:p>
            <a:pPr algn="just">
              <a:lnSpc>
                <a:spcPct val="150000"/>
              </a:lnSpc>
            </a:pPr>
            <a:r>
              <a:rPr lang="en-IN" sz="2000" b="1" dirty="0">
                <a:solidFill>
                  <a:srgbClr val="C00000"/>
                </a:solidFill>
              </a:rPr>
              <a:t>Intensive and Extensive Variables</a:t>
            </a:r>
            <a:endParaRPr lang="en-IN" sz="2000" dirty="0">
              <a:solidFill>
                <a:srgbClr val="C00000"/>
              </a:solidFill>
            </a:endParaRPr>
          </a:p>
          <a:p>
            <a:pPr algn="just">
              <a:lnSpc>
                <a:spcPct val="150000"/>
              </a:lnSpc>
            </a:pPr>
            <a:r>
              <a:rPr lang="en-US" b="1" i="1" dirty="0">
                <a:solidFill>
                  <a:srgbClr val="006600"/>
                </a:solidFill>
              </a:rPr>
              <a:t> The variables whose values are not change with the change of the amount of matter in the system is called intensive variables. </a:t>
            </a:r>
            <a:r>
              <a:rPr lang="en-US" b="1" i="1" dirty="0" smtClean="0">
                <a:solidFill>
                  <a:srgbClr val="006600"/>
                </a:solidFill>
              </a:rPr>
              <a:t> </a:t>
            </a:r>
            <a:r>
              <a:rPr lang="en-US" b="1" i="1" u="sng" dirty="0" smtClean="0">
                <a:solidFill>
                  <a:srgbClr val="C00000"/>
                </a:solidFill>
              </a:rPr>
              <a:t>Or</a:t>
            </a:r>
            <a:r>
              <a:rPr lang="en-US" b="1" i="1" dirty="0" smtClean="0">
                <a:solidFill>
                  <a:srgbClr val="C00000"/>
                </a:solidFill>
              </a:rPr>
              <a:t> </a:t>
            </a:r>
            <a:r>
              <a:rPr lang="en-US" b="1" i="1" dirty="0" smtClean="0">
                <a:solidFill>
                  <a:srgbClr val="006600"/>
                </a:solidFill>
              </a:rPr>
              <a:t> </a:t>
            </a:r>
            <a:r>
              <a:rPr lang="en-US" b="1" i="1" dirty="0">
                <a:solidFill>
                  <a:srgbClr val="006600"/>
                </a:solidFill>
              </a:rPr>
              <a:t>The variables whose values are remain same on division or change of matter in the system is called intensive variables</a:t>
            </a:r>
            <a:r>
              <a:rPr lang="en-US" b="1" i="1" dirty="0" smtClean="0">
                <a:solidFill>
                  <a:srgbClr val="006600"/>
                </a:solidFill>
              </a:rPr>
              <a:t>.</a:t>
            </a:r>
            <a:r>
              <a:rPr lang="en-IN" dirty="0"/>
              <a:t> </a:t>
            </a:r>
            <a:endParaRPr lang="en-IN" dirty="0" smtClean="0"/>
          </a:p>
          <a:p>
            <a:pPr algn="just">
              <a:lnSpc>
                <a:spcPct val="150000"/>
              </a:lnSpc>
            </a:pPr>
            <a:r>
              <a:rPr lang="en-IN" b="1" dirty="0" smtClean="0">
                <a:solidFill>
                  <a:srgbClr val="002060"/>
                </a:solidFill>
              </a:rPr>
              <a:t>For </a:t>
            </a:r>
            <a:r>
              <a:rPr lang="en-IN" b="1" dirty="0">
                <a:solidFill>
                  <a:srgbClr val="002060"/>
                </a:solidFill>
              </a:rPr>
              <a:t>examples,  temperature, pressure, concentration, density, dipole moment, refractive index, viscosity, surface tension, molar volume, gas constant, specific heat capacity, vapour pressure, specific gravity, dielectric constant, </a:t>
            </a:r>
            <a:r>
              <a:rPr lang="en-IN" b="1" dirty="0" err="1">
                <a:solidFill>
                  <a:srgbClr val="002060"/>
                </a:solidFill>
              </a:rPr>
              <a:t>emf</a:t>
            </a:r>
            <a:r>
              <a:rPr lang="en-IN" b="1" dirty="0">
                <a:solidFill>
                  <a:srgbClr val="002060"/>
                </a:solidFill>
              </a:rPr>
              <a:t> of a cell, standard chemical potential. </a:t>
            </a:r>
            <a:endParaRPr lang="en-IN" b="1" i="1" dirty="0">
              <a:solidFill>
                <a:srgbClr val="002060"/>
              </a:solidFill>
            </a:endParaRPr>
          </a:p>
        </p:txBody>
      </p:sp>
    </p:spTree>
    <p:extLst>
      <p:ext uri="{BB962C8B-B14F-4D97-AF65-F5344CB8AC3E}">
        <p14:creationId xmlns:p14="http://schemas.microsoft.com/office/powerpoint/2010/main" val="1807669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28600" y="175882"/>
            <a:ext cx="8686800" cy="6388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4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j-lt"/>
                <a:ea typeface="Calibri" pitchFamily="34" charset="0"/>
                <a:cs typeface="Times New Roman" pitchFamily="18" charset="0"/>
              </a:rPr>
              <a:t>Process</a:t>
            </a: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1" u="none" strike="noStrike" cap="none" normalizeH="0" baseline="0" dirty="0" smtClean="0">
                <a:ln>
                  <a:noFill/>
                </a:ln>
                <a:solidFill>
                  <a:srgbClr val="4F81BD"/>
                </a:solidFill>
                <a:effectLst/>
                <a:latin typeface="+mj-lt"/>
                <a:ea typeface="Calibri" pitchFamily="34" charset="0"/>
                <a:cs typeface="Times New Roman" pitchFamily="18" charset="0"/>
              </a:rPr>
              <a:t>A process is the path along which a change of state takes place.</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The process can occur under a variety of conditions which must be defined because many things may depend on the nature of the process.</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mj-lt"/>
                <a:ea typeface="Calibri" pitchFamily="34" charset="0"/>
                <a:cs typeface="Times New Roman" pitchFamily="18" charset="0"/>
              </a:rPr>
              <a:t>Isothermal Process:</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This process occurs under </a:t>
            </a:r>
            <a:r>
              <a:rPr kumimoji="0" lang="en-US" b="0" i="1" u="none" strike="noStrike" cap="none" normalizeH="0" baseline="0" dirty="0" smtClean="0">
                <a:ln>
                  <a:noFill/>
                </a:ln>
                <a:solidFill>
                  <a:srgbClr val="002060"/>
                </a:solidFill>
                <a:effectLst/>
                <a:latin typeface="+mj-lt"/>
                <a:ea typeface="Calibri" pitchFamily="34" charset="0"/>
                <a:cs typeface="Times New Roman" pitchFamily="18" charset="0"/>
              </a:rPr>
              <a:t>constant temperature</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condition.</a:t>
            </a:r>
            <a:endParaRPr kumimoji="0" lang="en-US" b="0"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mj-lt"/>
                <a:ea typeface="Calibri" pitchFamily="34" charset="0"/>
                <a:cs typeface="Times New Roman" pitchFamily="18" charset="0"/>
              </a:rPr>
              <a:t>Isobaric Process:</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This process occurs under </a:t>
            </a:r>
            <a:r>
              <a:rPr kumimoji="0" lang="en-US" b="0" i="1" u="none" strike="noStrike" cap="none" normalizeH="0" baseline="0" dirty="0" smtClean="0">
                <a:ln>
                  <a:noFill/>
                </a:ln>
                <a:solidFill>
                  <a:srgbClr val="002060"/>
                </a:solidFill>
                <a:effectLst/>
                <a:latin typeface="+mj-lt"/>
                <a:ea typeface="Calibri" pitchFamily="34" charset="0"/>
                <a:cs typeface="Times New Roman" pitchFamily="18" charset="0"/>
              </a:rPr>
              <a:t>constant pressure</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condition. </a:t>
            </a:r>
            <a:endParaRPr kumimoji="0" lang="en-US" b="0"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mj-lt"/>
                <a:ea typeface="Calibri" pitchFamily="34" charset="0"/>
                <a:cs typeface="Times New Roman" pitchFamily="18" charset="0"/>
              </a:rPr>
              <a:t>Isochoric Process</a:t>
            </a:r>
            <a:r>
              <a:rPr kumimoji="0" lang="en-US" b="1" i="1" u="none" strike="noStrike" cap="none" normalizeH="0" baseline="0" dirty="0" smtClean="0">
                <a:ln>
                  <a:noFill/>
                </a:ln>
                <a:solidFill>
                  <a:srgbClr val="002060"/>
                </a:solidFill>
                <a:effectLst/>
                <a:latin typeface="+mj-lt"/>
                <a:ea typeface="Calibri" pitchFamily="34" charset="0"/>
                <a:cs typeface="Times New Roman" pitchFamily="18" charset="0"/>
              </a:rPr>
              <a:t>:</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This process occurs under </a:t>
            </a:r>
            <a:r>
              <a:rPr kumimoji="0" lang="en-US" b="0" i="1" u="none" strike="noStrike" cap="none" normalizeH="0" baseline="0" dirty="0" smtClean="0">
                <a:ln>
                  <a:noFill/>
                </a:ln>
                <a:solidFill>
                  <a:srgbClr val="002060"/>
                </a:solidFill>
                <a:effectLst/>
                <a:latin typeface="+mj-lt"/>
                <a:ea typeface="Calibri" pitchFamily="34" charset="0"/>
                <a:cs typeface="Times New Roman" pitchFamily="18" charset="0"/>
              </a:rPr>
              <a:t>constant volume</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condition.</a:t>
            </a:r>
            <a:endParaRPr kumimoji="0" lang="en-US" b="0"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mj-lt"/>
                <a:ea typeface="Calibri" pitchFamily="34" charset="0"/>
                <a:cs typeface="Times New Roman" pitchFamily="18" charset="0"/>
              </a:rPr>
              <a:t>Isentropic process:</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The system entropy </a:t>
            </a:r>
            <a:r>
              <a:rPr kumimoji="0" lang="en-US" b="0" i="1" u="none" strike="noStrike" cap="none" normalizeH="0" baseline="0" dirty="0" smtClean="0">
                <a:ln>
                  <a:noFill/>
                </a:ln>
                <a:solidFill>
                  <a:srgbClr val="002060"/>
                </a:solidFill>
                <a:effectLst/>
                <a:latin typeface="+mj-lt"/>
                <a:ea typeface="Calibri" pitchFamily="34" charset="0"/>
                <a:cs typeface="Times New Roman" pitchFamily="18" charset="0"/>
              </a:rPr>
              <a:t>S</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remains constant, </a:t>
            </a:r>
            <a:endParaRPr kumimoji="0" lang="en-US" b="0"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mj-lt"/>
                <a:ea typeface="Calibri" pitchFamily="34" charset="0"/>
                <a:cs typeface="Times New Roman" pitchFamily="18" charset="0"/>
              </a:rPr>
              <a:t>Isoenergetic process:</a:t>
            </a:r>
            <a:r>
              <a:rPr kumimoji="0" lang="en-US" b="0" i="0" u="none" strike="noStrike" cap="none" normalizeH="0" baseline="0" dirty="0" smtClean="0">
                <a:ln>
                  <a:noFill/>
                </a:ln>
                <a:solidFill>
                  <a:srgbClr val="002060"/>
                </a:solidFill>
                <a:effectLst/>
                <a:latin typeface="+mj-lt"/>
                <a:ea typeface="Calibri" pitchFamily="34" charset="0"/>
                <a:cs typeface="Times New Roman" pitchFamily="18" charset="0"/>
              </a:rPr>
              <a:t> The process occur at constant energy</a:t>
            </a:r>
            <a:endParaRPr kumimoji="0" lang="en-US" b="0"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mj-lt"/>
                <a:ea typeface="Calibri" pitchFamily="34" charset="0"/>
                <a:cs typeface="Times New Roman" pitchFamily="18" charset="0"/>
              </a:rPr>
              <a:t>Adiabatic Process:</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en-US" b="1" i="1" u="none" strike="noStrike" cap="none" normalizeH="0" baseline="0" dirty="0" smtClean="0">
                <a:ln>
                  <a:noFill/>
                </a:ln>
                <a:solidFill>
                  <a:srgbClr val="4F81BD"/>
                </a:solidFill>
                <a:effectLst/>
                <a:latin typeface="+mj-lt"/>
                <a:ea typeface="Calibri" pitchFamily="34" charset="0"/>
                <a:cs typeface="Times New Roman" pitchFamily="18" charset="0"/>
              </a:rPr>
              <a:t>The process that occur under the condition that both the heat and mass cannot be exchanged between the system and surroundings</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mj-lt"/>
                <a:ea typeface="Calibri" pitchFamily="34" charset="0"/>
                <a:cs typeface="Times New Roman" pitchFamily="18" charset="0"/>
              </a:rPr>
              <a:t>Cyclic Process:</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en-US" b="1" i="1" u="none" strike="noStrike" cap="none" normalizeH="0" baseline="0" dirty="0" smtClean="0">
                <a:ln>
                  <a:noFill/>
                </a:ln>
                <a:solidFill>
                  <a:srgbClr val="4F81BD"/>
                </a:solidFill>
                <a:effectLst/>
                <a:latin typeface="+mj-lt"/>
                <a:ea typeface="Calibri" pitchFamily="34" charset="0"/>
                <a:cs typeface="Times New Roman" pitchFamily="18" charset="0"/>
              </a:rPr>
              <a:t>This is a process in which a system undergoes a series of change and ultimately come back to its initial state.</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4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mj-lt"/>
                <a:ea typeface="Calibri" pitchFamily="34" charset="0"/>
                <a:cs typeface="Times New Roman" pitchFamily="18" charset="0"/>
              </a:rPr>
              <a:t>Reversible Process:</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en-US" b="1" i="1" u="none" strike="noStrike" cap="none" normalizeH="0" baseline="0" dirty="0" smtClean="0">
                <a:ln>
                  <a:noFill/>
                </a:ln>
                <a:solidFill>
                  <a:srgbClr val="4F81BD"/>
                </a:solidFill>
                <a:effectLst/>
                <a:latin typeface="+mj-lt"/>
                <a:ea typeface="Calibri" pitchFamily="34" charset="0"/>
                <a:cs typeface="Times New Roman" pitchFamily="18" charset="0"/>
              </a:rPr>
              <a:t>If a process is carried out in such a way that at every moment the system departs only infinitesimally from an equilibrium state, the process is called a reversible process.</a:t>
            </a:r>
            <a:r>
              <a:rPr kumimoji="0" lang="en-US" b="0" i="0" u="none" strike="noStrike" cap="none" normalizeH="0" baseline="0" dirty="0" smtClean="0">
                <a:ln>
                  <a:noFill/>
                </a:ln>
                <a:solidFill>
                  <a:schemeClr val="tx1"/>
                </a:solidFill>
                <a:effectLst/>
                <a:latin typeface="+mj-lt"/>
                <a:ea typeface="Calibri" pitchFamily="34" charset="0"/>
                <a:cs typeface="Times New Roman" pitchFamily="18" charset="0"/>
              </a:rPr>
              <a:t> At every step, the system remains virtually in a state of equilibrium.</a:t>
            </a:r>
            <a:endParaRPr kumimoji="0" lang="en-US" b="0" i="0" u="none"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1185436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5" name="Rectangle 4"/>
          <p:cNvSpPr>
            <a:spLocks noChangeArrowheads="1"/>
          </p:cNvSpPr>
          <p:nvPr/>
        </p:nvSpPr>
        <p:spPr bwMode="auto">
          <a:xfrm>
            <a:off x="609600" y="1077445"/>
            <a:ext cx="7953375"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002060"/>
                </a:solidFill>
                <a:effectLst/>
                <a:latin typeface="+mj-lt"/>
                <a:ea typeface="Calibri" pitchFamily="34" charset="0"/>
                <a:cs typeface="Times New Roman" pitchFamily="18" charset="0"/>
              </a:rPr>
              <a:t>Processes</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err="1" smtClean="0">
                <a:ln>
                  <a:noFill/>
                </a:ln>
                <a:solidFill>
                  <a:srgbClr val="002060"/>
                </a:solidFill>
                <a:effectLst/>
                <a:latin typeface="+mj-lt"/>
                <a:ea typeface="Calibri" pitchFamily="34" charset="0"/>
                <a:cs typeface="Times New Roman" pitchFamily="18" charset="0"/>
              </a:rPr>
              <a:t>quasistatic</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system and surroundings always in equilibrium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reversible            system and surroundings at constant </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ST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ST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0)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adiabatic             no heat flow (</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q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0 isentropic system at constant </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S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S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0)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isothermal           system at constant </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T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T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0) </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isobaric               system at constant </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P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P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0)</a:t>
            </a:r>
            <a:endParaRPr kumimoji="0" lang="en-US" sz="2000" b="1" i="0" u="none" strike="noStrike" cap="none" normalizeH="0" baseline="0" dirty="0" smtClean="0">
              <a:ln>
                <a:noFill/>
              </a:ln>
              <a:solidFill>
                <a:srgbClr val="002060"/>
              </a:solidFill>
              <a:effectLst/>
              <a:latin typeface="+mj-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isochoric             system at constant </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V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a:t>
            </a:r>
            <a:r>
              <a:rPr kumimoji="0" lang="en-US" sz="2000" b="1" i="1" u="none" strike="noStrike" cap="none" normalizeH="0" baseline="0" dirty="0" smtClean="0">
                <a:ln>
                  <a:noFill/>
                </a:ln>
                <a:solidFill>
                  <a:srgbClr val="002060"/>
                </a:solidFill>
                <a:effectLst/>
                <a:latin typeface="+mj-lt"/>
                <a:ea typeface="Calibri" pitchFamily="34" charset="0"/>
                <a:cs typeface="Times New Roman" pitchFamily="18" charset="0"/>
              </a:rPr>
              <a:t>V </a:t>
            </a:r>
            <a:r>
              <a:rPr kumimoji="0" lang="en-US" sz="2000" b="1" i="0" u="none" strike="noStrike" cap="none" normalizeH="0" baseline="0" dirty="0" smtClean="0">
                <a:ln>
                  <a:noFill/>
                </a:ln>
                <a:solidFill>
                  <a:srgbClr val="002060"/>
                </a:solidFill>
                <a:effectLst/>
                <a:latin typeface="+mj-lt"/>
                <a:ea typeface="Calibri" pitchFamily="34" charset="0"/>
                <a:cs typeface="Times New Roman" pitchFamily="18" charset="0"/>
              </a:rPr>
              <a:t>= 0)</a:t>
            </a:r>
          </a:p>
          <a:p>
            <a:pPr algn="just" eaLnBrk="0" fontAlgn="base" hangingPunct="0">
              <a:lnSpc>
                <a:spcPct val="150000"/>
              </a:lnSpc>
              <a:spcBef>
                <a:spcPct val="0"/>
              </a:spcBef>
              <a:spcAft>
                <a:spcPct val="0"/>
              </a:spcAft>
            </a:pPr>
            <a:r>
              <a:rPr lang="en-US" sz="2000" b="1" dirty="0" err="1">
                <a:solidFill>
                  <a:srgbClr val="002060"/>
                </a:solidFill>
                <a:latin typeface="+mj-lt"/>
                <a:ea typeface="Calibri" pitchFamily="34" charset="0"/>
                <a:cs typeface="Times New Roman" pitchFamily="18" charset="0"/>
              </a:rPr>
              <a:t>isoenergetic</a:t>
            </a:r>
            <a:r>
              <a:rPr lang="en-US" sz="2000" b="1" dirty="0">
                <a:solidFill>
                  <a:srgbClr val="002060"/>
                </a:solidFill>
                <a:latin typeface="+mj-lt"/>
                <a:ea typeface="Calibri" pitchFamily="34" charset="0"/>
                <a:cs typeface="Times New Roman" pitchFamily="18" charset="0"/>
              </a:rPr>
              <a:t>         system at constant </a:t>
            </a:r>
            <a:r>
              <a:rPr lang="en-US" sz="2000" b="1" i="1" dirty="0">
                <a:solidFill>
                  <a:srgbClr val="002060"/>
                </a:solidFill>
                <a:latin typeface="+mj-lt"/>
                <a:ea typeface="Calibri" pitchFamily="34" charset="0"/>
                <a:cs typeface="Times New Roman" pitchFamily="18" charset="0"/>
              </a:rPr>
              <a:t>E </a:t>
            </a:r>
            <a:r>
              <a:rPr lang="en-US" sz="2000" b="1" dirty="0">
                <a:solidFill>
                  <a:srgbClr val="002060"/>
                </a:solidFill>
                <a:latin typeface="+mj-lt"/>
                <a:ea typeface="Calibri" pitchFamily="34" charset="0"/>
                <a:cs typeface="Times New Roman" pitchFamily="18" charset="0"/>
              </a:rPr>
              <a:t>(‑</a:t>
            </a:r>
            <a:r>
              <a:rPr lang="en-US" sz="2000" b="1" i="1" dirty="0">
                <a:solidFill>
                  <a:srgbClr val="002060"/>
                </a:solidFill>
                <a:latin typeface="+mj-lt"/>
                <a:ea typeface="Calibri" pitchFamily="34" charset="0"/>
                <a:cs typeface="Times New Roman" pitchFamily="18" charset="0"/>
              </a:rPr>
              <a:t>E </a:t>
            </a:r>
            <a:r>
              <a:rPr lang="en-US" sz="2000" b="1" dirty="0">
                <a:solidFill>
                  <a:srgbClr val="002060"/>
                </a:solidFill>
                <a:latin typeface="+mj-lt"/>
                <a:ea typeface="Calibri" pitchFamily="34" charset="0"/>
                <a:cs typeface="Times New Roman" pitchFamily="18" charset="0"/>
              </a:rPr>
              <a:t>= 0) </a:t>
            </a:r>
            <a:endParaRPr lang="en-US" sz="3200" b="1" dirty="0">
              <a:solidFill>
                <a:srgbClr val="002060"/>
              </a:solidFill>
              <a:latin typeface="+mj-lt"/>
              <a:cs typeface="Arial" pitchFamily="34" charset="0"/>
            </a:endParaRPr>
          </a:p>
        </p:txBody>
      </p:sp>
    </p:spTree>
    <p:extLst>
      <p:ext uri="{BB962C8B-B14F-4D97-AF65-F5344CB8AC3E}">
        <p14:creationId xmlns:p14="http://schemas.microsoft.com/office/powerpoint/2010/main" val="216512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1840" y="2708920"/>
            <a:ext cx="2496517" cy="707886"/>
          </a:xfrm>
          <a:prstGeom prst="rect">
            <a:avLst/>
          </a:prstGeom>
          <a:noFill/>
        </p:spPr>
        <p:txBody>
          <a:bodyPr wrap="none" rtlCol="0">
            <a:spAutoFit/>
          </a:bodyPr>
          <a:lstStyle/>
          <a:p>
            <a:r>
              <a:rPr lang="en-US" sz="4000" b="1" dirty="0" smtClean="0">
                <a:solidFill>
                  <a:srgbClr val="00B050"/>
                </a:solidFill>
              </a:rPr>
              <a:t>Thank You </a:t>
            </a:r>
            <a:endParaRPr lang="en-IN" sz="4000" b="1" dirty="0">
              <a:solidFill>
                <a:srgbClr val="00B050"/>
              </a:solidFill>
            </a:endParaRPr>
          </a:p>
        </p:txBody>
      </p:sp>
    </p:spTree>
    <p:extLst>
      <p:ext uri="{BB962C8B-B14F-4D97-AF65-F5344CB8AC3E}">
        <p14:creationId xmlns:p14="http://schemas.microsoft.com/office/powerpoint/2010/main" val="2777773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739</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22</cp:revision>
  <dcterms:created xsi:type="dcterms:W3CDTF">2006-08-16T00:00:00Z</dcterms:created>
  <dcterms:modified xsi:type="dcterms:W3CDTF">2021-06-28T15:24:39Z</dcterms:modified>
</cp:coreProperties>
</file>